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8"/>
  </p:notesMasterIdLst>
  <p:sldIdLst>
    <p:sldId id="256" r:id="rId2"/>
    <p:sldId id="309" r:id="rId3"/>
    <p:sldId id="257" r:id="rId4"/>
    <p:sldId id="306" r:id="rId5"/>
    <p:sldId id="258" r:id="rId6"/>
    <p:sldId id="307" r:id="rId7"/>
    <p:sldId id="259" r:id="rId8"/>
    <p:sldId id="308" r:id="rId9"/>
    <p:sldId id="260" r:id="rId10"/>
    <p:sldId id="310" r:id="rId11"/>
    <p:sldId id="261" r:id="rId12"/>
    <p:sldId id="312" r:id="rId13"/>
    <p:sldId id="264" r:id="rId14"/>
    <p:sldId id="313" r:id="rId15"/>
    <p:sldId id="314" r:id="rId16"/>
    <p:sldId id="315" r:id="rId17"/>
    <p:sldId id="316" r:id="rId18"/>
    <p:sldId id="317" r:id="rId19"/>
    <p:sldId id="318" r:id="rId20"/>
    <p:sldId id="319" r:id="rId21"/>
    <p:sldId id="320" r:id="rId22"/>
    <p:sldId id="321" r:id="rId23"/>
    <p:sldId id="322" r:id="rId24"/>
    <p:sldId id="323" r:id="rId25"/>
    <p:sldId id="325" r:id="rId26"/>
    <p:sldId id="326" r:id="rId27"/>
    <p:sldId id="327" r:id="rId28"/>
    <p:sldId id="328" r:id="rId29"/>
    <p:sldId id="329" r:id="rId30"/>
    <p:sldId id="331" r:id="rId31"/>
    <p:sldId id="332" r:id="rId32"/>
    <p:sldId id="333" r:id="rId33"/>
    <p:sldId id="334" r:id="rId34"/>
    <p:sldId id="335" r:id="rId35"/>
    <p:sldId id="263" r:id="rId36"/>
    <p:sldId id="324"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E131FC1-8B74-4390-A0FC-EE4D38D1B1ED}" v="9" dt="2020-10-25T23:36:17.1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0" autoAdjust="0"/>
    <p:restoredTop sz="0" autoAdjust="0"/>
  </p:normalViewPr>
  <p:slideViewPr>
    <p:cSldViewPr snapToGrid="0">
      <p:cViewPr varScale="1">
        <p:scale>
          <a:sx n="51" d="100"/>
          <a:sy n="51" d="100"/>
        </p:scale>
        <p:origin x="58" y="125"/>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E5B962-A916-4259-A5A2-56E2EB954908}" type="datetimeFigureOut">
              <a:rPr lang="en-US" smtClean="0"/>
              <a:t>10/25/2020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A46196-B77C-41F2-B3B4-C1D1834E8BFC}" type="slidenum">
              <a:rPr lang="en-US" smtClean="0"/>
              <a:t>‹#›</a:t>
            </a:fld>
            <a:endParaRPr lang="en-US"/>
          </a:p>
        </p:txBody>
      </p:sp>
    </p:spTree>
    <p:extLst>
      <p:ext uri="{BB962C8B-B14F-4D97-AF65-F5344CB8AC3E}">
        <p14:creationId xmlns:p14="http://schemas.microsoft.com/office/powerpoint/2010/main" val="16405608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CA46196-B77C-41F2-B3B4-C1D1834E8BFC}" type="slidenum">
              <a:rPr lang="en-US" smtClean="0"/>
              <a:t>2</a:t>
            </a:fld>
            <a:endParaRPr lang="en-US"/>
          </a:p>
        </p:txBody>
      </p:sp>
    </p:spTree>
    <p:extLst>
      <p:ext uri="{BB962C8B-B14F-4D97-AF65-F5344CB8AC3E}">
        <p14:creationId xmlns:p14="http://schemas.microsoft.com/office/powerpoint/2010/main" val="16283852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Advertising is the activity of producing adverts to promote a certain product or service in the market. It is a form of product promotion that uses audio or visual content geared towards influencing the market to purchase a product. Some adverts promote gender stereotypes that advance biasness against women and sometimes even violence. Radio advertising is adverts that are only recorded as audio and may promote gender bias through the language.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CA46196-B77C-41F2-B3B4-C1D1834E8BFC}" type="slidenum">
              <a:rPr lang="en-US" smtClean="0"/>
              <a:t>3</a:t>
            </a:fld>
            <a:endParaRPr lang="en-US"/>
          </a:p>
        </p:txBody>
      </p:sp>
    </p:spTree>
    <p:extLst>
      <p:ext uri="{BB962C8B-B14F-4D97-AF65-F5344CB8AC3E}">
        <p14:creationId xmlns:p14="http://schemas.microsoft.com/office/powerpoint/2010/main" val="13188646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concern of how adverts are being produced has been raised due to its insensitivity towards women's issues. Adverts promote a culture of gender stereotyping through its display and language use. The language used towards women is to depict them as dependents or subjects of the male gender. Adverts will be designed to show that women's role is only in the kitchen when women do all adverts involving kitchenware while men do other professional commercials. There are explicit depicture of women on the billboards in various adverts, indicating the gender gap in advertising.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CA46196-B77C-41F2-B3B4-C1D1834E8BFC}" type="slidenum">
              <a:rPr lang="en-US" smtClean="0"/>
              <a:t>5</a:t>
            </a:fld>
            <a:endParaRPr lang="en-US"/>
          </a:p>
        </p:txBody>
      </p:sp>
    </p:spTree>
    <p:extLst>
      <p:ext uri="{BB962C8B-B14F-4D97-AF65-F5344CB8AC3E}">
        <p14:creationId xmlns:p14="http://schemas.microsoft.com/office/powerpoint/2010/main" val="21200621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Several gender issues have been raised in recent times. There is an increase in oversexualizing women to increase the sale of a product through advertising. Adverts involving are made explicit compared to those men. The gender roles have also been portrayed differently in adverts as most of the adverts use women playing characters of household chores while men appeared in the electronics or other technical adverts. The household hierarchy has been evident through the various adverts where the man is portrayed as the head of the family and the women or wife as the subject. The remuneration of advertisers depends on the gender of the individual, where men are highly renumerated compared to women.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CA46196-B77C-41F2-B3B4-C1D1834E8BFC}" type="slidenum">
              <a:rPr lang="en-US" smtClean="0"/>
              <a:t>7</a:t>
            </a:fld>
            <a:endParaRPr lang="en-US"/>
          </a:p>
        </p:txBody>
      </p:sp>
    </p:spTree>
    <p:extLst>
      <p:ext uri="{BB962C8B-B14F-4D97-AF65-F5344CB8AC3E}">
        <p14:creationId xmlns:p14="http://schemas.microsoft.com/office/powerpoint/2010/main" val="25108691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This vice against women or the female gender has been fought through various programs such as women empowerment, and strides have been made. However, it has been promoted through advertising in a way that stereotypes one gender against the other. Oppression on women is promoted only in household chores while others appear in more prestigious duties. This kind of advertising is discriminatory. There is uneven remuneration or compensation for women in advertising compared to their male counterparts.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CA46196-B77C-41F2-B3B4-C1D1834E8BFC}" type="slidenum">
              <a:rPr lang="en-US" smtClean="0"/>
              <a:t>9</a:t>
            </a:fld>
            <a:endParaRPr lang="en-US"/>
          </a:p>
        </p:txBody>
      </p:sp>
    </p:spTree>
    <p:extLst>
      <p:ext uri="{BB962C8B-B14F-4D97-AF65-F5344CB8AC3E}">
        <p14:creationId xmlns:p14="http://schemas.microsoft.com/office/powerpoint/2010/main" val="31525417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There are various ways that the adverts can promote a safe environment or conditions for the women in the society. The adverts can be done to call out practices such as stereotyping against women or any other gender. There should be alternating roles or appearances based on merit and not the gender of the participants. There should be ethical considerations for the advertisements to ensure that adverts are sensitive to gender issues. The advertisement industry should be favorable for all genders to thrive in.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CA46196-B77C-41F2-B3B4-C1D1834E8BFC}" type="slidenum">
              <a:rPr lang="en-US" smtClean="0"/>
              <a:t>11</a:t>
            </a:fld>
            <a:endParaRPr lang="en-US"/>
          </a:p>
        </p:txBody>
      </p:sp>
    </p:spTree>
    <p:extLst>
      <p:ext uri="{BB962C8B-B14F-4D97-AF65-F5344CB8AC3E}">
        <p14:creationId xmlns:p14="http://schemas.microsoft.com/office/powerpoint/2010/main" val="8217314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This </a:t>
            </a:r>
            <a:r>
              <a:rPr lang="en-US" dirty="0" err="1">
                <a:cs typeface="Calibri"/>
              </a:rPr>
              <a:t>Fabletics</a:t>
            </a:r>
            <a:r>
              <a:rPr lang="en-US" dirty="0">
                <a:cs typeface="Calibri"/>
              </a:rPr>
              <a:t> ad insinuates a few things.  First of all, the ad insinuates that all women want or need their "best butt."  Using the ever so popular "</a:t>
            </a:r>
            <a:r>
              <a:rPr lang="en-US" dirty="0" err="1">
                <a:cs typeface="Calibri"/>
              </a:rPr>
              <a:t>peach"emoji</a:t>
            </a:r>
            <a:r>
              <a:rPr lang="en-US" dirty="0">
                <a:cs typeface="Calibri"/>
              </a:rPr>
              <a:t> to represent the "best butt" further shows the sexism that exists in this ad.  Would be dare see an ad geared towards men that encouraged them to buy a product so that they could work on showing off their best butt?  That being said, not all women who wear leggings are wearing leggings to gain attention or to show off their butt.  Some women wear leggings for the simple reason that they are comfortable.  The caption of "something for everyone" and the pictures of the backsides of various sized women also points out the size difference in the women.  </a:t>
            </a:r>
          </a:p>
        </p:txBody>
      </p:sp>
      <p:sp>
        <p:nvSpPr>
          <p:cNvPr id="4" name="Slide Number Placeholder 3"/>
          <p:cNvSpPr>
            <a:spLocks noGrp="1"/>
          </p:cNvSpPr>
          <p:nvPr>
            <p:ph type="sldNum" sz="quarter" idx="5"/>
          </p:nvPr>
        </p:nvSpPr>
        <p:spPr/>
        <p:txBody>
          <a:bodyPr/>
          <a:lstStyle/>
          <a:p>
            <a:fld id="{C31D2509-3753-4B29-B6D1-4BDC5BF687E3}" type="slidenum">
              <a:rPr lang="en-US"/>
              <a:t>14</a:t>
            </a:fld>
            <a:endParaRPr lang="en-US"/>
          </a:p>
        </p:txBody>
      </p:sp>
    </p:spTree>
    <p:extLst>
      <p:ext uri="{BB962C8B-B14F-4D97-AF65-F5344CB8AC3E}">
        <p14:creationId xmlns:p14="http://schemas.microsoft.com/office/powerpoint/2010/main" val="34792768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This ad by Too Faced highlights their "Born this Way Matte" foundation.  This ad insinuates that women strive for a shine free look and that there is something wrong with shine and skin imperfections.  It is very presumptuous of  Too Faced to assume that women want or need to cover up skin imperfections.  </a:t>
            </a:r>
          </a:p>
        </p:txBody>
      </p:sp>
      <p:sp>
        <p:nvSpPr>
          <p:cNvPr id="4" name="Slide Number Placeholder 3"/>
          <p:cNvSpPr>
            <a:spLocks noGrp="1"/>
          </p:cNvSpPr>
          <p:nvPr>
            <p:ph type="sldNum" sz="quarter" idx="5"/>
          </p:nvPr>
        </p:nvSpPr>
        <p:spPr/>
        <p:txBody>
          <a:bodyPr/>
          <a:lstStyle/>
          <a:p>
            <a:fld id="{C31D2509-3753-4B29-B6D1-4BDC5BF687E3}" type="slidenum">
              <a:rPr lang="en-US"/>
              <a:t>15</a:t>
            </a:fld>
            <a:endParaRPr lang="en-US"/>
          </a:p>
        </p:txBody>
      </p:sp>
    </p:spTree>
    <p:extLst>
      <p:ext uri="{BB962C8B-B14F-4D97-AF65-F5344CB8AC3E}">
        <p14:creationId xmlns:p14="http://schemas.microsoft.com/office/powerpoint/2010/main" val="8353504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This ad by Loft is highlighting National Curves Day.  First of all, the fact that we have to have a day to celebrate curves is a bit concerning.  Would Loft promote a day celebrating skinny women?  I think it is great that Essie Golden, the founder of Golden Confidence is high lighted in an ad showing of her confidence but I question the appropriateness of having a National Curves Day.  </a:t>
            </a:r>
          </a:p>
        </p:txBody>
      </p:sp>
      <p:sp>
        <p:nvSpPr>
          <p:cNvPr id="4" name="Slide Number Placeholder 3"/>
          <p:cNvSpPr>
            <a:spLocks noGrp="1"/>
          </p:cNvSpPr>
          <p:nvPr>
            <p:ph type="sldNum" sz="quarter" idx="5"/>
          </p:nvPr>
        </p:nvSpPr>
        <p:spPr/>
        <p:txBody>
          <a:bodyPr/>
          <a:lstStyle/>
          <a:p>
            <a:fld id="{C31D2509-3753-4B29-B6D1-4BDC5BF687E3}" type="slidenum">
              <a:rPr lang="en-US"/>
              <a:t>16</a:t>
            </a:fld>
            <a:endParaRPr lang="en-US"/>
          </a:p>
        </p:txBody>
      </p:sp>
    </p:spTree>
    <p:extLst>
      <p:ext uri="{BB962C8B-B14F-4D97-AF65-F5344CB8AC3E}">
        <p14:creationId xmlns:p14="http://schemas.microsoft.com/office/powerpoint/2010/main" val="8828957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This ad by Adore Me shows lacy lingerie with the insinuation that a woman must wear matching lingerie in order to be sexy.  This ad is totally geared at women to make them feel this is how they need to dress to seduce and/or impress a man- which is really not true! </a:t>
            </a:r>
          </a:p>
        </p:txBody>
      </p:sp>
      <p:sp>
        <p:nvSpPr>
          <p:cNvPr id="4" name="Slide Number Placeholder 3"/>
          <p:cNvSpPr>
            <a:spLocks noGrp="1"/>
          </p:cNvSpPr>
          <p:nvPr>
            <p:ph type="sldNum" sz="quarter" idx="5"/>
          </p:nvPr>
        </p:nvSpPr>
        <p:spPr/>
        <p:txBody>
          <a:bodyPr/>
          <a:lstStyle/>
          <a:p>
            <a:fld id="{C31D2509-3753-4B29-B6D1-4BDC5BF687E3}" type="slidenum">
              <a:rPr lang="en-US"/>
              <a:t>17</a:t>
            </a:fld>
            <a:endParaRPr lang="en-US"/>
          </a:p>
        </p:txBody>
      </p:sp>
    </p:spTree>
    <p:extLst>
      <p:ext uri="{BB962C8B-B14F-4D97-AF65-F5344CB8AC3E}">
        <p14:creationId xmlns:p14="http://schemas.microsoft.com/office/powerpoint/2010/main" val="13075819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This </a:t>
            </a:r>
            <a:r>
              <a:rPr lang="en-US" dirty="0" err="1">
                <a:cs typeface="Calibri"/>
              </a:rPr>
              <a:t>CupShe</a:t>
            </a:r>
            <a:r>
              <a:rPr lang="en-US" dirty="0">
                <a:cs typeface="Calibri"/>
              </a:rPr>
              <a:t> ad is interesting to me for one reason.  While I find it to be tasteful, I find it ironic that they use the words "Stayin classy" and have the model in a one piece suit.  Does a more modest suit equate to classy?  Would </a:t>
            </a:r>
            <a:r>
              <a:rPr lang="en-US" dirty="0" err="1">
                <a:cs typeface="Calibri"/>
              </a:rPr>
              <a:t>CupShe</a:t>
            </a:r>
            <a:r>
              <a:rPr lang="en-US" dirty="0">
                <a:cs typeface="Calibri"/>
              </a:rPr>
              <a:t> post an ad with a woman wearing a thong bikini and use the words "classy?</a:t>
            </a:r>
            <a:br>
              <a:rPr lang="en-US" dirty="0">
                <a:cs typeface="+mn-lt"/>
              </a:rPr>
            </a:br>
            <a:r>
              <a:rPr lang="en-US" dirty="0">
                <a:cs typeface="Calibri"/>
              </a:rPr>
              <a:t>"</a:t>
            </a:r>
          </a:p>
        </p:txBody>
      </p:sp>
      <p:sp>
        <p:nvSpPr>
          <p:cNvPr id="4" name="Slide Number Placeholder 3"/>
          <p:cNvSpPr>
            <a:spLocks noGrp="1"/>
          </p:cNvSpPr>
          <p:nvPr>
            <p:ph type="sldNum" sz="quarter" idx="5"/>
          </p:nvPr>
        </p:nvSpPr>
        <p:spPr/>
        <p:txBody>
          <a:bodyPr/>
          <a:lstStyle/>
          <a:p>
            <a:fld id="{C31D2509-3753-4B29-B6D1-4BDC5BF687E3}" type="slidenum">
              <a:rPr lang="en-US"/>
              <a:t>18</a:t>
            </a:fld>
            <a:endParaRPr lang="en-US"/>
          </a:p>
        </p:txBody>
      </p:sp>
    </p:spTree>
    <p:extLst>
      <p:ext uri="{BB962C8B-B14F-4D97-AF65-F5344CB8AC3E}">
        <p14:creationId xmlns:p14="http://schemas.microsoft.com/office/powerpoint/2010/main" val="17340333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Here is another ad by Adore Me that indicates that women need to wear matching bra and panties to be sexy.  Also, the placement of the bra and panties over the side of the tub ads an extra layer of "sexy" to the ad.  The ad also includes that Adore Me is size inclusive, showing that women of all sizes can shop there.  I think it is insensitive to add that as it insinuates that unless it is noted, larger women may not think their sizes would be available.  </a:t>
            </a:r>
          </a:p>
        </p:txBody>
      </p:sp>
      <p:sp>
        <p:nvSpPr>
          <p:cNvPr id="4" name="Slide Number Placeholder 3"/>
          <p:cNvSpPr>
            <a:spLocks noGrp="1"/>
          </p:cNvSpPr>
          <p:nvPr>
            <p:ph type="sldNum" sz="quarter" idx="5"/>
          </p:nvPr>
        </p:nvSpPr>
        <p:spPr/>
        <p:txBody>
          <a:bodyPr/>
          <a:lstStyle/>
          <a:p>
            <a:fld id="{C31D2509-3753-4B29-B6D1-4BDC5BF687E3}" type="slidenum">
              <a:rPr lang="en-US"/>
              <a:t>19</a:t>
            </a:fld>
            <a:endParaRPr lang="en-US"/>
          </a:p>
        </p:txBody>
      </p:sp>
    </p:spTree>
    <p:extLst>
      <p:ext uri="{BB962C8B-B14F-4D97-AF65-F5344CB8AC3E}">
        <p14:creationId xmlns:p14="http://schemas.microsoft.com/office/powerpoint/2010/main" val="15060894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people experience some form of cyberbullying at some point in time. Being online provides a mask for people to use, they can essentially say whatever they like without having to see the person face to face. Women experience very negative comments on social media no matter what they post. They typically receive comments based on what they are wearing and how they look. People in general are so critical of each other, but women are subject to more discrimination and harassment on social media. </a:t>
            </a:r>
          </a:p>
        </p:txBody>
      </p:sp>
      <p:sp>
        <p:nvSpPr>
          <p:cNvPr id="4" name="Slide Number Placeholder 3"/>
          <p:cNvSpPr>
            <a:spLocks noGrp="1"/>
          </p:cNvSpPr>
          <p:nvPr>
            <p:ph type="sldNum" sz="quarter" idx="5"/>
          </p:nvPr>
        </p:nvSpPr>
        <p:spPr/>
        <p:txBody>
          <a:bodyPr/>
          <a:lstStyle/>
          <a:p>
            <a:fld id="{118EA4F4-BB74-4DBF-AD0F-EB4CC31C34C7}" type="slidenum">
              <a:rPr lang="en-US" smtClean="0"/>
              <a:t>20</a:t>
            </a:fld>
            <a:endParaRPr lang="en-US"/>
          </a:p>
        </p:txBody>
      </p:sp>
    </p:spTree>
    <p:extLst>
      <p:ext uri="{BB962C8B-B14F-4D97-AF65-F5344CB8AC3E}">
        <p14:creationId xmlns:p14="http://schemas.microsoft.com/office/powerpoint/2010/main" val="17596025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types of ads shown on social media sites further gender stereotyping in our society. Many ads done by women are for clothing, make up, etc. while men mainly are portrayed in ads for economic or business purposes. Women are often highly sexualized, showing a lot of skin at times and wearing make up. Not only does this play into gender roles, it also creates a universal idea of beauty that many women feel the need to live up to. </a:t>
            </a:r>
          </a:p>
        </p:txBody>
      </p:sp>
      <p:sp>
        <p:nvSpPr>
          <p:cNvPr id="4" name="Slide Number Placeholder 3"/>
          <p:cNvSpPr>
            <a:spLocks noGrp="1"/>
          </p:cNvSpPr>
          <p:nvPr>
            <p:ph type="sldNum" sz="quarter" idx="5"/>
          </p:nvPr>
        </p:nvSpPr>
        <p:spPr/>
        <p:txBody>
          <a:bodyPr/>
          <a:lstStyle/>
          <a:p>
            <a:fld id="{118EA4F4-BB74-4DBF-AD0F-EB4CC31C34C7}" type="slidenum">
              <a:rPr lang="en-US" smtClean="0"/>
              <a:t>21</a:t>
            </a:fld>
            <a:endParaRPr lang="en-US"/>
          </a:p>
        </p:txBody>
      </p:sp>
    </p:spTree>
    <p:extLst>
      <p:ext uri="{BB962C8B-B14F-4D97-AF65-F5344CB8AC3E}">
        <p14:creationId xmlns:p14="http://schemas.microsoft.com/office/powerpoint/2010/main" val="12948851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social media has become more popular over the past two decades there have been some noticeable changes in the youth of our society. There has been a surge in cyberbullying leading to an increase of various issues, including mental health. Young girls often times have unlimited access to social media and can view models and celebrities' daily lives. Young minds are impressionable as it is so to constantly be seeing images of how women are supposed to look and behave can have such a negative effect.</a:t>
            </a:r>
          </a:p>
        </p:txBody>
      </p:sp>
      <p:sp>
        <p:nvSpPr>
          <p:cNvPr id="4" name="Slide Number Placeholder 3"/>
          <p:cNvSpPr>
            <a:spLocks noGrp="1"/>
          </p:cNvSpPr>
          <p:nvPr>
            <p:ph type="sldNum" sz="quarter" idx="5"/>
          </p:nvPr>
        </p:nvSpPr>
        <p:spPr/>
        <p:txBody>
          <a:bodyPr/>
          <a:lstStyle/>
          <a:p>
            <a:fld id="{118EA4F4-BB74-4DBF-AD0F-EB4CC31C34C7}" type="slidenum">
              <a:rPr lang="en-US" smtClean="0"/>
              <a:t>22</a:t>
            </a:fld>
            <a:endParaRPr lang="en-US"/>
          </a:p>
        </p:txBody>
      </p:sp>
    </p:spTree>
    <p:extLst>
      <p:ext uri="{BB962C8B-B14F-4D97-AF65-F5344CB8AC3E}">
        <p14:creationId xmlns:p14="http://schemas.microsoft.com/office/powerpoint/2010/main" val="34333536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emergence of social media has created a lot of positive and negative effects on women. When women are constantly looking at images of other women there are consequences, if only subconsciously. Women will compare themselves to the images that they see on social media, sometimes not realizing that the images people post may be edited or altered. Also, people in general post the best parts of their lives on social media. Not many people post the bad and the ugly. Therefore, women are comparing their bodies to usually edited, unrealistic images of other women. </a:t>
            </a:r>
          </a:p>
        </p:txBody>
      </p:sp>
      <p:sp>
        <p:nvSpPr>
          <p:cNvPr id="4" name="Slide Number Placeholder 3"/>
          <p:cNvSpPr>
            <a:spLocks noGrp="1"/>
          </p:cNvSpPr>
          <p:nvPr>
            <p:ph type="sldNum" sz="quarter" idx="5"/>
          </p:nvPr>
        </p:nvSpPr>
        <p:spPr/>
        <p:txBody>
          <a:bodyPr/>
          <a:lstStyle/>
          <a:p>
            <a:fld id="{118EA4F4-BB74-4DBF-AD0F-EB4CC31C34C7}" type="slidenum">
              <a:rPr lang="en-US" smtClean="0"/>
              <a:t>23</a:t>
            </a:fld>
            <a:endParaRPr lang="en-US"/>
          </a:p>
        </p:txBody>
      </p:sp>
    </p:spTree>
    <p:extLst>
      <p:ext uri="{BB962C8B-B14F-4D97-AF65-F5344CB8AC3E}">
        <p14:creationId xmlns:p14="http://schemas.microsoft.com/office/powerpoint/2010/main" val="24116869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Social media advertising has a lot more negative effects than positive. Not only has it shown to have detrimental effects on women's mental health and body images, it has always perpetuated violence against women. As much as women use social media, men do too. Men are constantly seeing the same images which creates their own view of women and how to treat them. Negative behavior and negative action towards women is viewed as the normal. The cycle repeats itself and the treatment of women does not improve.</a:t>
            </a:r>
          </a:p>
        </p:txBody>
      </p:sp>
      <p:sp>
        <p:nvSpPr>
          <p:cNvPr id="4" name="Slide Number Placeholder 3"/>
          <p:cNvSpPr>
            <a:spLocks noGrp="1"/>
          </p:cNvSpPr>
          <p:nvPr>
            <p:ph type="sldNum" sz="quarter" idx="5"/>
          </p:nvPr>
        </p:nvSpPr>
        <p:spPr/>
        <p:txBody>
          <a:bodyPr/>
          <a:lstStyle/>
          <a:p>
            <a:fld id="{118EA4F4-BB74-4DBF-AD0F-EB4CC31C34C7}" type="slidenum">
              <a:rPr lang="en-US" smtClean="0"/>
              <a:t>24</a:t>
            </a:fld>
            <a:endParaRPr lang="en-US"/>
          </a:p>
        </p:txBody>
      </p:sp>
    </p:spTree>
    <p:extLst>
      <p:ext uri="{BB962C8B-B14F-4D97-AF65-F5344CB8AC3E}">
        <p14:creationId xmlns:p14="http://schemas.microsoft.com/office/powerpoint/2010/main" val="3262589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77348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D38747-4367-4BD2-8D51-C97E202738E2}" type="datetime1">
              <a:rPr lang="en-US" smtClean="0"/>
              <a:t>10/25/2020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938048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C55A3C-5767-4844-A0A3-83778C2E5409}" type="datetime1">
              <a:rPr lang="en-US" smtClean="0"/>
              <a:t>10/25/2020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8058114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763439"/>
            <a:ext cx="9590550" cy="133349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E507A8-A5CF-4D38-AB86-7EDDA87A85D4}" type="datetime1">
              <a:rPr lang="en-US" smtClean="0"/>
              <a:t>10/25/2020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298572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126187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76450"/>
            <a:ext cx="4856841" cy="362267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0716" y="2076451"/>
            <a:ext cx="4856841" cy="362267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FCD27C-8599-43EF-BA1D-14DDC1946E06}" type="datetime1">
              <a:rPr lang="en-US" smtClean="0"/>
              <a:t>10/25/2020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479640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a:extLst>
              <a:ext uri="{FF2B5EF4-FFF2-40B4-BE49-F238E27FC236}">
                <a16:creationId xmlns:a16="http://schemas.microsoft.com/office/drawing/2014/main" id="{37B721FF-D609-4D98-9D19-CF75AA8A5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29200" cy="4099959"/>
          </a:xfrm>
          <a:prstGeom prst="rect">
            <a:avLst/>
          </a:prstGeom>
        </p:spPr>
      </p:pic>
      <p:pic>
        <p:nvPicPr>
          <p:cNvPr id="21" name="Picture 20" descr="Slate-V2-HD-compPhotoInset.png">
            <a:extLst>
              <a:ext uri="{FF2B5EF4-FFF2-40B4-BE49-F238E27FC236}">
                <a16:creationId xmlns:a16="http://schemas.microsoft.com/office/drawing/2014/main" id="{073936BD-C868-433F-8E84-D6DD8E640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357" y="1734506"/>
            <a:ext cx="5029200" cy="4099959"/>
          </a:xfrm>
          <a:prstGeom prst="rect">
            <a:avLst/>
          </a:prstGeom>
        </p:spPr>
      </p:pic>
      <p:sp>
        <p:nvSpPr>
          <p:cNvPr id="2" name="Title 1"/>
          <p:cNvSpPr>
            <a:spLocks noGrp="1"/>
          </p:cNvSpPr>
          <p:nvPr>
            <p:ph type="title"/>
          </p:nvPr>
        </p:nvSpPr>
        <p:spPr>
          <a:xfrm>
            <a:off x="913795" y="609600"/>
            <a:ext cx="10353762" cy="97045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46013" y="1855153"/>
            <a:ext cx="4764764" cy="69249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6013" y="2702103"/>
            <a:ext cx="4764764"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3166" y="1855152"/>
            <a:ext cx="4779582" cy="692495"/>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3167" y="2702103"/>
            <a:ext cx="4779581"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343D99-809A-49C0-96E5-4250D0B498EE}" type="datetime1">
              <a:rPr lang="en-US" smtClean="0"/>
              <a:t>10/25/2020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4370071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43DE9B-B678-4EFB-BB7D-A4370204A0B0}" type="datetime1">
              <a:rPr lang="en-US" smtClean="0"/>
              <a:t>10/25/2020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94155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812DA-F765-4142-A6A3-A8ED7235E082}" type="datetime1">
              <a:rPr lang="en-US" smtClean="0"/>
              <a:t>10/25/2020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88877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8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0800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673351"/>
            <a:ext cx="3706889" cy="301625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0277FD-7DE6-41D4-930D-AC99F5AFE54E}" type="datetime1">
              <a:rPr lang="en-US" smtClean="0"/>
              <a:t>10/25/2020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9178515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a:extLst>
              <a:ext uri="{FF2B5EF4-FFF2-40B4-BE49-F238E27FC236}">
                <a16:creationId xmlns:a16="http://schemas.microsoft.com/office/drawing/2014/main" id="{4D06E496-ACBA-4063-B4A1-C5C484EE5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763701"/>
            <a:ext cx="5707899" cy="1675559"/>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73698" y="2679699"/>
            <a:ext cx="4588094" cy="3135695"/>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A15526-7079-4B7B-987C-1B5FAE11A0FF}" type="datetime1">
              <a:rPr lang="en-US" smtClean="0"/>
              <a:t>10/25/2020</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47773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a:extLst>
              <a:ext uri="{FF2B5EF4-FFF2-40B4-BE49-F238E27FC236}">
                <a16:creationId xmlns:a16="http://schemas.microsoft.com/office/drawing/2014/main" id="{CE39118B-B3AD-4BD4-BA22-DEFF4E76C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247728"/>
            <a:ext cx="10353762" cy="543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F1B079-7EF0-44EE-B798-BCC497C9F3B2}" type="datetime1">
              <a:rPr lang="en-US" smtClean="0"/>
              <a:t>10/25/2020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30835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normAutofit/>
          </a:bodyPr>
          <a:lstStyle>
            <a:lvl1pPr>
              <a:defRPr sz="40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FF70A8-1D13-4657-95F0-A9EA54967B8D}" type="datetime1">
              <a:rPr lang="en-US" smtClean="0"/>
              <a:t>10/25/2020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4125272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EB90AC-71BD-4C7F-8ACA-7B3F18292E63}" type="datetime1">
              <a:rPr lang="en-US" smtClean="0"/>
              <a:t>10/25/2020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
        <p:nvSpPr>
          <p:cNvPr id="11" name="TextBox 10">
            <a:extLst>
              <a:ext uri="{FF2B5EF4-FFF2-40B4-BE49-F238E27FC236}">
                <a16:creationId xmlns:a16="http://schemas.microsoft.com/office/drawing/2014/main" id="{223F0D53-0705-41B7-8554-09D21E7807F9}"/>
              </a:ext>
            </a:extLst>
          </p:cNvPr>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a:extLst>
              <a:ext uri="{FF2B5EF4-FFF2-40B4-BE49-F238E27FC236}">
                <a16:creationId xmlns:a16="http://schemas.microsoft.com/office/drawing/2014/main" id="{C7F647CD-0F1A-4BB3-89E0-A74F1E1B098D}"/>
              </a:ext>
            </a:extLst>
          </p:cNvPr>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1236462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E6EFC2C-8905-46F0-B443-CE905B76BA01}" type="datetime1">
              <a:rPr lang="en-US" smtClean="0"/>
              <a:t>10/25/2020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9669578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49"/>
            <a:ext cx="3300984" cy="764783"/>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768110"/>
            <a:ext cx="3300984" cy="302308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9079DC3-C9B5-499E-9140-0DC28B7074E2}" type="datetime1">
              <a:rPr lang="en-US" smtClean="0"/>
              <a:t>10/25/2020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425789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a:extLst>
              <a:ext uri="{FF2B5EF4-FFF2-40B4-BE49-F238E27FC236}">
                <a16:creationId xmlns:a16="http://schemas.microsoft.com/office/drawing/2014/main" id="{7E87C569-D426-4615-ADA7-B370EA983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a:extLst>
              <a:ext uri="{FF2B5EF4-FFF2-40B4-BE49-F238E27FC236}">
                <a16:creationId xmlns:a16="http://schemas.microsoft.com/office/drawing/2014/main" id="{7B353ED4-7AD0-46C9-88ED-1A16B1433A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a:extLst>
              <a:ext uri="{FF2B5EF4-FFF2-40B4-BE49-F238E27FC236}">
                <a16:creationId xmlns:a16="http://schemas.microsoft.com/office/drawing/2014/main" id="{F561D985-AD57-459A-B3A6-EBF296039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572443"/>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0BB33EA-E472-4D22-9C03-A9C14AA21CED}" type="datetime1">
              <a:rPr lang="en-US" smtClean="0"/>
              <a:t>10/25/2020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488435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7E833E-1B6D-415F-AD29-75AE8C43BD0D}" type="datetime1">
              <a:rPr lang="en-US" smtClean="0"/>
              <a:t>10/25/2020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0181192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52596F-08A7-4B70-989A-F2B1CF31E66B}" type="datetime1">
              <a:rPr lang="en-US" smtClean="0"/>
              <a:t>10/25/2020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850747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125730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76450"/>
            <a:ext cx="10353762" cy="3714749"/>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6000749"/>
            <a:ext cx="2743200"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073ED0CC-082F-4160-86E5-0D6041F12778}" type="datetime1">
              <a:rPr lang="en-US" smtClean="0"/>
              <a:t>10/25/2020</a:t>
            </a:fld>
            <a:endParaRPr lang="en-US" dirty="0"/>
          </a:p>
        </p:txBody>
      </p:sp>
      <p:sp>
        <p:nvSpPr>
          <p:cNvPr id="5" name="Footer Placeholder 4"/>
          <p:cNvSpPr>
            <a:spLocks noGrp="1"/>
          </p:cNvSpPr>
          <p:nvPr>
            <p:ph type="ftr" sz="quarter" idx="3"/>
          </p:nvPr>
        </p:nvSpPr>
        <p:spPr>
          <a:xfrm>
            <a:off x="913795" y="6000749"/>
            <a:ext cx="6672865" cy="365125"/>
          </a:xfrm>
          <a:prstGeom prst="rect">
            <a:avLst/>
          </a:prstGeom>
        </p:spPr>
        <p:txBody>
          <a:bodyPr vert="horz" lIns="91440" tIns="45720" rIns="91440" bIns="45720" rtlCol="0" anchor="ctr"/>
          <a:lstStyle>
            <a:lvl1pPr algn="l">
              <a:defRPr sz="11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6000749"/>
            <a:ext cx="753545"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3623196747"/>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hf sldNum="0" hdr="0" ftr="0" dt="0"/>
  <p:txStyles>
    <p:titleStyle>
      <a:lvl1pPr algn="ctr" defTabSz="457200" rtl="0" eaLnBrk="1" latinLnBrk="0" hangingPunct="1">
        <a:lnSpc>
          <a:spcPct val="90000"/>
        </a:lnSpc>
        <a:spcBef>
          <a:spcPct val="0"/>
        </a:spcBef>
        <a:buNone/>
        <a:defRPr sz="4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lnSpc>
          <a:spcPct val="110000"/>
        </a:lnSpc>
        <a:spcBef>
          <a:spcPct val="20000"/>
        </a:spcBef>
        <a:spcAft>
          <a:spcPts val="600"/>
        </a:spcAft>
        <a:buClr>
          <a:schemeClr val="tx2"/>
        </a:buClr>
        <a:buSzPct val="70000"/>
        <a:buFont typeface="Wingdings 2" charset="2"/>
        <a:buChar char=""/>
        <a:defRPr sz="23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21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4.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4.xm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4.xml"/><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video" Target="https://www.youtube.com/embed/w4OreEdwaAM?feature=oembed" TargetMode="External"/><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9.xml"/><Relationship Id="rId5" Type="http://schemas.openxmlformats.org/officeDocument/2006/relationships/image" Target="../media/image15.jpe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9.xml"/><Relationship Id="rId5" Type="http://schemas.openxmlformats.org/officeDocument/2006/relationships/image" Target="../media/image16.jpe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9.xml"/><Relationship Id="rId5" Type="http://schemas.openxmlformats.org/officeDocument/2006/relationships/image" Target="../media/image17.jpe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9.xml"/><Relationship Id="rId5" Type="http://schemas.openxmlformats.org/officeDocument/2006/relationships/image" Target="../media/image18.jpe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9.xml"/><Relationship Id="rId5" Type="http://schemas.openxmlformats.org/officeDocument/2006/relationships/image" Target="../media/image19.jpe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9.xml"/><Relationship Id="rId5" Type="http://schemas.openxmlformats.org/officeDocument/2006/relationships/image" Target="../media/image20.jpe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8.jpg"/></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0.jp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s://www.bibliasfera.net/bibliaycine/3903"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hyperlink" Target="https://whydyoueatthat.wordpress.com/tag/supposed-to-be-an-eggnog-post/" TargetMode="External"/><Relationship Id="rId4" Type="http://schemas.openxmlformats.org/officeDocument/2006/relationships/image" Target="../media/image33.jpg"/></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hyperlink" Target="http://huequitosdesol.blogspot.com/2016/09/la-fiscal-que-no-pudo-con-oj-simpson-y.html" TargetMode="External"/><Relationship Id="rId4" Type="http://schemas.openxmlformats.org/officeDocument/2006/relationships/image" Target="../media/image34.jpg"/></Relationships>
</file>

<file path=ppt/slides/_rels/slide3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moviefail.com/the-hunger-games-mockingjay-part-2/"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eejane.org/" TargetMode="Externa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hyperlink" Target="https://simple.wikipedia.org/wiki/Hollywood" TargetMode="External"/><Relationship Id="rId5" Type="http://schemas.openxmlformats.org/officeDocument/2006/relationships/image" Target="../media/image36.jpg"/><Relationship Id="rId4" Type="http://schemas.openxmlformats.org/officeDocument/2006/relationships/image" Target="../media/image27.png"/></Relationships>
</file>

<file path=ppt/slides/_rels/slide36.xml.rels><?xml version="1.0" encoding="UTF-8" standalone="yes"?>
<Relationships xmlns="http://schemas.openxmlformats.org/package/2006/relationships"><Relationship Id="rId3" Type="http://schemas.openxmlformats.org/officeDocument/2006/relationships/hyperlink" Target="https://www.huffpost.com/entry/does-gender-matter-on-soc_b_7591920" TargetMode="External"/><Relationship Id="rId2" Type="http://schemas.openxmlformats.org/officeDocument/2006/relationships/hyperlink" Target="https://www.premiumbeat.com/blog/how-to-market-your-film-on-a-small-budget/" TargetMode="External"/><Relationship Id="rId1" Type="http://schemas.openxmlformats.org/officeDocument/2006/relationships/slideLayout" Target="../slideLayouts/slideLayout6.xml"/><Relationship Id="rId6" Type="http://schemas.openxmlformats.org/officeDocument/2006/relationships/hyperlink" Target="https://repository.upenn.edu/dissertations/AAI10003886/" TargetMode="External"/><Relationship Id="rId5" Type="http://schemas.openxmlformats.org/officeDocument/2006/relationships/hyperlink" Target="https://www.webmd.com/women/news/20180504/too-much-social-media-may-harm-a-womans-body-image" TargetMode="External"/><Relationship Id="rId4" Type="http://schemas.openxmlformats.org/officeDocument/2006/relationships/hyperlink" Target="https://www.rightsofequality.com/objectification-and-exploitation-of-girls-and-women-by-the-mass-media-and-the-social-medi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A338357-1A6A-4C1E-A6D6-1DCDE6DF4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E1F51140-4156-423C-9638-1223606FBA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66116" y="164592"/>
            <a:ext cx="11859768" cy="6528816"/>
          </a:xfrm>
          <a:prstGeom prst="rect">
            <a:avLst/>
          </a:prstGeom>
          <a:ln w="15875" cap="sq" cmpd="sng">
            <a:noFill/>
            <a:miter lim="800000"/>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E167E9-9BD5-461E-A53B-1E804BF6D986}"/>
              </a:ext>
            </a:extLst>
          </p:cNvPr>
          <p:cNvSpPr>
            <a:spLocks noGrp="1"/>
          </p:cNvSpPr>
          <p:nvPr>
            <p:ph type="ctrTitle"/>
          </p:nvPr>
        </p:nvSpPr>
        <p:spPr>
          <a:xfrm>
            <a:off x="1008889" y="1097280"/>
            <a:ext cx="6043875" cy="4626864"/>
          </a:xfrm>
        </p:spPr>
        <p:txBody>
          <a:bodyPr anchor="ctr">
            <a:normAutofit/>
          </a:bodyPr>
          <a:lstStyle/>
          <a:p>
            <a:r>
              <a:rPr lang="en-US" b="1" dirty="0">
                <a:solidFill>
                  <a:schemeClr val="tx1"/>
                </a:solidFill>
                <a:latin typeface="Times New Roman" panose="02020603050405020304" pitchFamily="18" charset="0"/>
                <a:cs typeface="Times New Roman" panose="02020603050405020304" pitchFamily="18" charset="0"/>
              </a:rPr>
              <a:t>ADVERTISING</a:t>
            </a:r>
          </a:p>
        </p:txBody>
      </p:sp>
      <p:sp>
        <p:nvSpPr>
          <p:cNvPr id="3" name="Subtitle 2">
            <a:extLst>
              <a:ext uri="{FF2B5EF4-FFF2-40B4-BE49-F238E27FC236}">
                <a16:creationId xmlns:a16="http://schemas.microsoft.com/office/drawing/2014/main" id="{508D6C38-74C3-4101-8845-8C31F1E4F08D}"/>
              </a:ext>
            </a:extLst>
          </p:cNvPr>
          <p:cNvSpPr>
            <a:spLocks noGrp="1"/>
          </p:cNvSpPr>
          <p:nvPr>
            <p:ph type="subTitle" idx="1"/>
          </p:nvPr>
        </p:nvSpPr>
        <p:spPr>
          <a:xfrm>
            <a:off x="8022028" y="1097280"/>
            <a:ext cx="3256177" cy="4626863"/>
          </a:xfrm>
        </p:spPr>
        <p:txBody>
          <a:bodyPr anchor="ctr">
            <a:normAutofit/>
          </a:bodyPr>
          <a:lstStyle/>
          <a:p>
            <a:pPr algn="l"/>
            <a:r>
              <a:rPr lang="en-US" dirty="0">
                <a:latin typeface="Times New Roman" panose="02020603050405020304" pitchFamily="18" charset="0"/>
                <a:cs typeface="Times New Roman" panose="02020603050405020304" pitchFamily="18" charset="0"/>
              </a:rPr>
              <a:t>By: Brianna Bricken, Alexandra Cashin, </a:t>
            </a:r>
            <a:r>
              <a:rPr lang="en-US" dirty="0" err="1">
                <a:latin typeface="Times New Roman" panose="02020603050405020304" pitchFamily="18" charset="0"/>
                <a:cs typeface="Times New Roman" panose="02020603050405020304" pitchFamily="18" charset="0"/>
              </a:rPr>
              <a:t>Rejane</a:t>
            </a:r>
            <a:r>
              <a:rPr lang="en-US" dirty="0">
                <a:latin typeface="Times New Roman" panose="02020603050405020304" pitchFamily="18" charset="0"/>
                <a:cs typeface="Times New Roman" panose="02020603050405020304" pitchFamily="18" charset="0"/>
              </a:rPr>
              <a:t> Chandler, Cedric Denis, Daniel Driggers and Valerie </a:t>
            </a:r>
            <a:r>
              <a:rPr lang="en-US" dirty="0" err="1">
                <a:latin typeface="Times New Roman" panose="02020603050405020304" pitchFamily="18" charset="0"/>
                <a:cs typeface="Times New Roman" panose="02020603050405020304" pitchFamily="18" charset="0"/>
              </a:rPr>
              <a:t>Mius</a:t>
            </a:r>
            <a:endParaRPr lang="en-US" dirty="0">
              <a:latin typeface="Times New Roman" panose="02020603050405020304" pitchFamily="18" charset="0"/>
              <a:cs typeface="Times New Roman" panose="02020603050405020304" pitchFamily="18" charset="0"/>
            </a:endParaRPr>
          </a:p>
        </p:txBody>
      </p:sp>
      <p:cxnSp>
        <p:nvCxnSpPr>
          <p:cNvPr id="12" name="Straight Connector 11">
            <a:extLst>
              <a:ext uri="{FF2B5EF4-FFF2-40B4-BE49-F238E27FC236}">
                <a16:creationId xmlns:a16="http://schemas.microsoft.com/office/drawing/2014/main" id="{2DAA738B-EDF5-4694-B25A-3488245BC87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7395" y="2057399"/>
            <a:ext cx="0" cy="2743200"/>
          </a:xfrm>
          <a:prstGeom prst="line">
            <a:avLst/>
          </a:prstGeom>
          <a:ln w="25400">
            <a:solidFill>
              <a:schemeClr val="bg2">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8455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976BAAA-75A1-48AA-B7DE-B6B8070992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Freeform: Shape 19">
            <a:extLst>
              <a:ext uri="{FF2B5EF4-FFF2-40B4-BE49-F238E27FC236}">
                <a16:creationId xmlns:a16="http://schemas.microsoft.com/office/drawing/2014/main" id="{65A5F259-CDF7-4A15-A66C-A9939D23E3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8386486" cy="6858002"/>
          </a:xfrm>
          <a:custGeom>
            <a:avLst/>
            <a:gdLst>
              <a:gd name="connsiteX0" fmla="*/ 0 w 6088489"/>
              <a:gd name="connsiteY0" fmla="*/ 0 h 6858002"/>
              <a:gd name="connsiteX1" fmla="*/ 3563332 w 6088489"/>
              <a:gd name="connsiteY1" fmla="*/ 0 h 6858002"/>
              <a:gd name="connsiteX2" fmla="*/ 3563332 w 6088489"/>
              <a:gd name="connsiteY2" fmla="*/ 3 h 6858002"/>
              <a:gd name="connsiteX3" fmla="*/ 5842099 w 6088489"/>
              <a:gd name="connsiteY3" fmla="*/ 3 h 6858002"/>
              <a:gd name="connsiteX4" fmla="*/ 5842099 w 6088489"/>
              <a:gd name="connsiteY4" fmla="*/ 4 h 6858002"/>
              <a:gd name="connsiteX5" fmla="*/ 5835346 w 6088489"/>
              <a:gd name="connsiteY5" fmla="*/ 4 h 6858002"/>
              <a:gd name="connsiteX6" fmla="*/ 5841229 w 6088489"/>
              <a:gd name="connsiteY6" fmla="*/ 40466 h 6858002"/>
              <a:gd name="connsiteX7" fmla="*/ 5858543 w 6088489"/>
              <a:gd name="connsiteY7" fmla="*/ 159110 h 6858002"/>
              <a:gd name="connsiteX8" fmla="*/ 5870645 w 6088489"/>
              <a:gd name="connsiteY8" fmla="*/ 245521 h 6858002"/>
              <a:gd name="connsiteX9" fmla="*/ 5883420 w 6088489"/>
              <a:gd name="connsiteY9" fmla="*/ 348391 h 6858002"/>
              <a:gd name="connsiteX10" fmla="*/ 5898716 w 6088489"/>
              <a:gd name="connsiteY10" fmla="*/ 470463 h 6858002"/>
              <a:gd name="connsiteX11" fmla="*/ 5914853 w 6088489"/>
              <a:gd name="connsiteY11" fmla="*/ 605566 h 6858002"/>
              <a:gd name="connsiteX12" fmla="*/ 5931830 w 6088489"/>
              <a:gd name="connsiteY12" fmla="*/ 757813 h 6858002"/>
              <a:gd name="connsiteX13" fmla="*/ 5949815 w 6088489"/>
              <a:gd name="connsiteY13" fmla="*/ 923777 h 6858002"/>
              <a:gd name="connsiteX14" fmla="*/ 5967801 w 6088489"/>
              <a:gd name="connsiteY14" fmla="*/ 1104142 h 6858002"/>
              <a:gd name="connsiteX15" fmla="*/ 5986122 w 6088489"/>
              <a:gd name="connsiteY15" fmla="*/ 1296166 h 6858002"/>
              <a:gd name="connsiteX16" fmla="*/ 6003099 w 6088489"/>
              <a:gd name="connsiteY16" fmla="*/ 1503278 h 6858002"/>
              <a:gd name="connsiteX17" fmla="*/ 6019404 w 6088489"/>
              <a:gd name="connsiteY17" fmla="*/ 1719991 h 6858002"/>
              <a:gd name="connsiteX18" fmla="*/ 6034196 w 6088489"/>
              <a:gd name="connsiteY18" fmla="*/ 1949048 h 6858002"/>
              <a:gd name="connsiteX19" fmla="*/ 6048315 w 6088489"/>
              <a:gd name="connsiteY19" fmla="*/ 2187706 h 6858002"/>
              <a:gd name="connsiteX20" fmla="*/ 6061595 w 6088489"/>
              <a:gd name="connsiteY20" fmla="*/ 2436652 h 6858002"/>
              <a:gd name="connsiteX21" fmla="*/ 6066301 w 6088489"/>
              <a:gd name="connsiteY21" fmla="*/ 2564211 h 6858002"/>
              <a:gd name="connsiteX22" fmla="*/ 6071512 w 6088489"/>
              <a:gd name="connsiteY22" fmla="*/ 2694512 h 6858002"/>
              <a:gd name="connsiteX23" fmla="*/ 6076386 w 6088489"/>
              <a:gd name="connsiteY23" fmla="*/ 2826871 h 6858002"/>
              <a:gd name="connsiteX24" fmla="*/ 6079580 w 6088489"/>
              <a:gd name="connsiteY24" fmla="*/ 2959917 h 6858002"/>
              <a:gd name="connsiteX25" fmla="*/ 6082438 w 6088489"/>
              <a:gd name="connsiteY25" fmla="*/ 3095705 h 6858002"/>
              <a:gd name="connsiteX26" fmla="*/ 6085463 w 6088489"/>
              <a:gd name="connsiteY26" fmla="*/ 3232865 h 6858002"/>
              <a:gd name="connsiteX27" fmla="*/ 6087480 w 6088489"/>
              <a:gd name="connsiteY27" fmla="*/ 3372768 h 6858002"/>
              <a:gd name="connsiteX28" fmla="*/ 6087480 w 6088489"/>
              <a:gd name="connsiteY28" fmla="*/ 3514043 h 6858002"/>
              <a:gd name="connsiteX29" fmla="*/ 6088489 w 6088489"/>
              <a:gd name="connsiteY29" fmla="*/ 3656689 h 6858002"/>
              <a:gd name="connsiteX30" fmla="*/ 6087480 w 6088489"/>
              <a:gd name="connsiteY30" fmla="*/ 3800707 h 6858002"/>
              <a:gd name="connsiteX31" fmla="*/ 6085463 w 6088489"/>
              <a:gd name="connsiteY31" fmla="*/ 3946783 h 6858002"/>
              <a:gd name="connsiteX32" fmla="*/ 6083614 w 6088489"/>
              <a:gd name="connsiteY32" fmla="*/ 4092858 h 6858002"/>
              <a:gd name="connsiteX33" fmla="*/ 6079580 w 6088489"/>
              <a:gd name="connsiteY33" fmla="*/ 4240991 h 6858002"/>
              <a:gd name="connsiteX34" fmla="*/ 6075378 w 6088489"/>
              <a:gd name="connsiteY34" fmla="*/ 4390495 h 6858002"/>
              <a:gd name="connsiteX35" fmla="*/ 6070503 w 6088489"/>
              <a:gd name="connsiteY35" fmla="*/ 4540000 h 6858002"/>
              <a:gd name="connsiteX36" fmla="*/ 6063612 w 6088489"/>
              <a:gd name="connsiteY36" fmla="*/ 4690876 h 6858002"/>
              <a:gd name="connsiteX37" fmla="*/ 6055375 w 6088489"/>
              <a:gd name="connsiteY37" fmla="*/ 4843123 h 6858002"/>
              <a:gd name="connsiteX38" fmla="*/ 6047475 w 6088489"/>
              <a:gd name="connsiteY38" fmla="*/ 4996057 h 6858002"/>
              <a:gd name="connsiteX39" fmla="*/ 6037390 w 6088489"/>
              <a:gd name="connsiteY39" fmla="*/ 5148990 h 6858002"/>
              <a:gd name="connsiteX40" fmla="*/ 6025287 w 6088489"/>
              <a:gd name="connsiteY40" fmla="*/ 5303981 h 6858002"/>
              <a:gd name="connsiteX41" fmla="*/ 6013185 w 6088489"/>
              <a:gd name="connsiteY41" fmla="*/ 5456914 h 6858002"/>
              <a:gd name="connsiteX42" fmla="*/ 5999233 w 6088489"/>
              <a:gd name="connsiteY42" fmla="*/ 5612591 h 6858002"/>
              <a:gd name="connsiteX43" fmla="*/ 5983937 w 6088489"/>
              <a:gd name="connsiteY43" fmla="*/ 5768953 h 6858002"/>
              <a:gd name="connsiteX44" fmla="*/ 5967801 w 6088489"/>
              <a:gd name="connsiteY44" fmla="*/ 5923258 h 6858002"/>
              <a:gd name="connsiteX45" fmla="*/ 5948975 w 6088489"/>
              <a:gd name="connsiteY45" fmla="*/ 6079621 h 6858002"/>
              <a:gd name="connsiteX46" fmla="*/ 5928804 w 6088489"/>
              <a:gd name="connsiteY46" fmla="*/ 6235297 h 6858002"/>
              <a:gd name="connsiteX47" fmla="*/ 5908801 w 6088489"/>
              <a:gd name="connsiteY47" fmla="*/ 6391660 h 6858002"/>
              <a:gd name="connsiteX48" fmla="*/ 5885437 w 6088489"/>
              <a:gd name="connsiteY48" fmla="*/ 6547336 h 6858002"/>
              <a:gd name="connsiteX49" fmla="*/ 5861568 w 6088489"/>
              <a:gd name="connsiteY49" fmla="*/ 6702327 h 6858002"/>
              <a:gd name="connsiteX50" fmla="*/ 5836524 w 6088489"/>
              <a:gd name="connsiteY50" fmla="*/ 6858002 h 6858002"/>
              <a:gd name="connsiteX51" fmla="*/ 3563332 w 6088489"/>
              <a:gd name="connsiteY51" fmla="*/ 6858002 h 6858002"/>
              <a:gd name="connsiteX52" fmla="*/ 1223490 w 6088489"/>
              <a:gd name="connsiteY52" fmla="*/ 6858002 h 6858002"/>
              <a:gd name="connsiteX53" fmla="*/ 0 w 6088489"/>
              <a:gd name="connsiteY53"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6088489" h="6858002">
                <a:moveTo>
                  <a:pt x="0" y="0"/>
                </a:moveTo>
                <a:lnTo>
                  <a:pt x="3563332" y="0"/>
                </a:lnTo>
                <a:lnTo>
                  <a:pt x="3563332" y="3"/>
                </a:lnTo>
                <a:lnTo>
                  <a:pt x="5842099" y="3"/>
                </a:lnTo>
                <a:lnTo>
                  <a:pt x="5842099" y="4"/>
                </a:lnTo>
                <a:lnTo>
                  <a:pt x="5835346" y="4"/>
                </a:lnTo>
                <a:lnTo>
                  <a:pt x="5841229" y="40466"/>
                </a:lnTo>
                <a:lnTo>
                  <a:pt x="5858543" y="159110"/>
                </a:lnTo>
                <a:lnTo>
                  <a:pt x="5870645" y="245521"/>
                </a:lnTo>
                <a:lnTo>
                  <a:pt x="5883420" y="348391"/>
                </a:lnTo>
                <a:lnTo>
                  <a:pt x="5898716" y="470463"/>
                </a:lnTo>
                <a:lnTo>
                  <a:pt x="5914853" y="605566"/>
                </a:lnTo>
                <a:lnTo>
                  <a:pt x="5931830" y="757813"/>
                </a:lnTo>
                <a:lnTo>
                  <a:pt x="5949815" y="923777"/>
                </a:lnTo>
                <a:lnTo>
                  <a:pt x="5967801" y="1104142"/>
                </a:lnTo>
                <a:lnTo>
                  <a:pt x="5986122" y="1296166"/>
                </a:lnTo>
                <a:lnTo>
                  <a:pt x="6003099" y="1503278"/>
                </a:lnTo>
                <a:lnTo>
                  <a:pt x="6019404" y="1719991"/>
                </a:lnTo>
                <a:lnTo>
                  <a:pt x="6034196" y="1949048"/>
                </a:lnTo>
                <a:lnTo>
                  <a:pt x="6048315" y="2187706"/>
                </a:lnTo>
                <a:lnTo>
                  <a:pt x="6061595" y="2436652"/>
                </a:lnTo>
                <a:lnTo>
                  <a:pt x="6066301" y="2564211"/>
                </a:lnTo>
                <a:lnTo>
                  <a:pt x="6071512" y="2694512"/>
                </a:lnTo>
                <a:lnTo>
                  <a:pt x="6076386" y="2826871"/>
                </a:lnTo>
                <a:lnTo>
                  <a:pt x="6079580" y="2959917"/>
                </a:lnTo>
                <a:lnTo>
                  <a:pt x="6082438" y="3095705"/>
                </a:lnTo>
                <a:lnTo>
                  <a:pt x="6085463" y="3232865"/>
                </a:lnTo>
                <a:lnTo>
                  <a:pt x="6087480" y="3372768"/>
                </a:lnTo>
                <a:lnTo>
                  <a:pt x="6087480" y="3514043"/>
                </a:lnTo>
                <a:lnTo>
                  <a:pt x="6088489" y="3656689"/>
                </a:lnTo>
                <a:lnTo>
                  <a:pt x="6087480" y="3800707"/>
                </a:lnTo>
                <a:lnTo>
                  <a:pt x="6085463" y="3946783"/>
                </a:lnTo>
                <a:lnTo>
                  <a:pt x="6083614" y="4092858"/>
                </a:lnTo>
                <a:lnTo>
                  <a:pt x="6079580" y="4240991"/>
                </a:lnTo>
                <a:lnTo>
                  <a:pt x="6075378" y="4390495"/>
                </a:lnTo>
                <a:lnTo>
                  <a:pt x="6070503" y="4540000"/>
                </a:lnTo>
                <a:lnTo>
                  <a:pt x="6063612" y="4690876"/>
                </a:lnTo>
                <a:lnTo>
                  <a:pt x="6055375" y="4843123"/>
                </a:lnTo>
                <a:lnTo>
                  <a:pt x="6047475" y="4996057"/>
                </a:lnTo>
                <a:lnTo>
                  <a:pt x="6037390" y="5148990"/>
                </a:lnTo>
                <a:lnTo>
                  <a:pt x="6025287" y="5303981"/>
                </a:lnTo>
                <a:lnTo>
                  <a:pt x="6013185" y="5456914"/>
                </a:lnTo>
                <a:lnTo>
                  <a:pt x="5999233" y="5612591"/>
                </a:lnTo>
                <a:lnTo>
                  <a:pt x="5983937" y="5768953"/>
                </a:lnTo>
                <a:lnTo>
                  <a:pt x="5967801" y="5923258"/>
                </a:lnTo>
                <a:lnTo>
                  <a:pt x="5948975" y="6079621"/>
                </a:lnTo>
                <a:lnTo>
                  <a:pt x="5928804" y="6235297"/>
                </a:lnTo>
                <a:lnTo>
                  <a:pt x="5908801" y="6391660"/>
                </a:lnTo>
                <a:lnTo>
                  <a:pt x="5885437" y="6547336"/>
                </a:lnTo>
                <a:lnTo>
                  <a:pt x="5861568" y="6702327"/>
                </a:lnTo>
                <a:lnTo>
                  <a:pt x="5836524" y="6858002"/>
                </a:lnTo>
                <a:lnTo>
                  <a:pt x="3563332" y="6858002"/>
                </a:lnTo>
                <a:lnTo>
                  <a:pt x="1223490" y="6858002"/>
                </a:lnTo>
                <a:lnTo>
                  <a:pt x="0" y="6858002"/>
                </a:lnTo>
                <a:close/>
              </a:path>
            </a:pathLst>
          </a:custGeom>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6FA2431D-91D9-4949-BB8E-5FE24308F061}"/>
              </a:ext>
            </a:extLst>
          </p:cNvPr>
          <p:cNvSpPr>
            <a:spLocks noGrp="1"/>
          </p:cNvSpPr>
          <p:nvPr>
            <p:ph type="ctrTitle"/>
          </p:nvPr>
        </p:nvSpPr>
        <p:spPr>
          <a:xfrm>
            <a:off x="913795" y="1257301"/>
            <a:ext cx="6672865" cy="4343399"/>
          </a:xfrm>
        </p:spPr>
        <p:txBody>
          <a:bodyPr anchor="ctr">
            <a:normAutofit/>
          </a:bodyPr>
          <a:lstStyle/>
          <a:p>
            <a:pPr algn="l"/>
            <a:r>
              <a:rPr lang="en-US" b="1" i="1" dirty="0">
                <a:effectLst/>
                <a:latin typeface="Times New Roman" panose="02020603050405020304" pitchFamily="18" charset="0"/>
                <a:cs typeface="Times New Roman" panose="02020603050405020304" pitchFamily="18" charset="0"/>
              </a:rPr>
              <a:t>For Women in Advertising, It’s Still a ‘Mad Men’ World</a:t>
            </a:r>
            <a:br>
              <a:rPr lang="en-US" b="1" i="1" dirty="0">
                <a:effectLst/>
                <a:latin typeface="nyt-cheltenham"/>
              </a:rPr>
            </a:br>
            <a:endParaRPr lang="en-US" dirty="0"/>
          </a:p>
        </p:txBody>
      </p:sp>
    </p:spTree>
    <p:extLst>
      <p:ext uri="{BB962C8B-B14F-4D97-AF65-F5344CB8AC3E}">
        <p14:creationId xmlns:p14="http://schemas.microsoft.com/office/powerpoint/2010/main" val="2946391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A6C2C86-63BF-47D5-AA3F-905111A238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2F6DAE-9C4D-4378-81F9-29F12F3C8419}"/>
              </a:ext>
            </a:extLst>
          </p:cNvPr>
          <p:cNvSpPr>
            <a:spLocks noGrp="1"/>
          </p:cNvSpPr>
          <p:nvPr>
            <p:ph type="title"/>
          </p:nvPr>
        </p:nvSpPr>
        <p:spPr>
          <a:xfrm>
            <a:off x="834013" y="1115568"/>
            <a:ext cx="3487616" cy="4626864"/>
          </a:xfrm>
        </p:spPr>
        <p:txBody>
          <a:bodyPr>
            <a:normAutofit/>
          </a:bodyPr>
          <a:lstStyle/>
          <a:p>
            <a:pPr algn="l"/>
            <a:r>
              <a:rPr lang="en-US" sz="4400" b="1" dirty="0">
                <a:latin typeface="Times New Roman" panose="02020603050405020304" pitchFamily="18" charset="0"/>
                <a:cs typeface="Times New Roman" panose="02020603050405020304" pitchFamily="18" charset="0"/>
              </a:rPr>
              <a:t>Introduction</a:t>
            </a:r>
          </a:p>
        </p:txBody>
      </p:sp>
      <p:cxnSp>
        <p:nvCxnSpPr>
          <p:cNvPr id="10" name="Straight Connector 9">
            <a:extLst>
              <a:ext uri="{FF2B5EF4-FFF2-40B4-BE49-F238E27FC236}">
                <a16:creationId xmlns:a16="http://schemas.microsoft.com/office/drawing/2014/main" id="{425A0768-3044-4AA9-A889-D2CAA68C51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605" y="2057400"/>
            <a:ext cx="0" cy="27432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FAA831D-1A94-42E9-9C5D-64DA8E2BC2B6}"/>
              </a:ext>
            </a:extLst>
          </p:cNvPr>
          <p:cNvSpPr>
            <a:spLocks noGrp="1"/>
          </p:cNvSpPr>
          <p:nvPr>
            <p:ph idx="1"/>
          </p:nvPr>
        </p:nvSpPr>
        <p:spPr>
          <a:xfrm>
            <a:off x="5105398" y="1115568"/>
            <a:ext cx="6245352" cy="4626864"/>
          </a:xfrm>
        </p:spPr>
        <p:txBody>
          <a:bodyPr anchor="ctr">
            <a:normAutofit/>
          </a:bodyPr>
          <a:lstStyle/>
          <a:p>
            <a:pPr marL="0" marR="0">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Advertising is producing adverts to promote commercial products or services.</a:t>
            </a:r>
          </a:p>
          <a:p>
            <a:pPr marL="0" marR="0">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Advertising is market targeted and is designed to influence a specific market segment.</a:t>
            </a:r>
          </a:p>
          <a:p>
            <a:pPr marL="0" marR="0">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Gender stereotypes have taken root in advertising.</a:t>
            </a:r>
          </a:p>
          <a:p>
            <a:pPr marL="0" marR="0">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Some adverts promote gender bias unintentionally.</a:t>
            </a:r>
          </a:p>
          <a:p>
            <a:pPr marL="0" marR="0">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Radio advertising involves audio adverts only.</a:t>
            </a:r>
          </a:p>
          <a:p>
            <a:endParaRPr lang="en-US" dirty="0"/>
          </a:p>
        </p:txBody>
      </p:sp>
    </p:spTree>
    <p:extLst>
      <p:ext uri="{BB962C8B-B14F-4D97-AF65-F5344CB8AC3E}">
        <p14:creationId xmlns:p14="http://schemas.microsoft.com/office/powerpoint/2010/main" val="2042699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D98318E6-69F4-42F4-AB85-F01AA0DAF3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24F0AA-4DE8-4E2E-93EF-E7D64765D20F}"/>
              </a:ext>
            </a:extLst>
          </p:cNvPr>
          <p:cNvSpPr>
            <a:spLocks noGrp="1"/>
          </p:cNvSpPr>
          <p:nvPr>
            <p:ph type="title"/>
          </p:nvPr>
        </p:nvSpPr>
        <p:spPr>
          <a:xfrm>
            <a:off x="5146160" y="609599"/>
            <a:ext cx="5978072" cy="1505804"/>
          </a:xfrm>
        </p:spPr>
        <p:txBody>
          <a:bodyPr vert="horz" lIns="91440" tIns="45720" rIns="91440" bIns="45720" rtlCol="0" anchor="ctr">
            <a:normAutofit/>
          </a:bodyPr>
          <a:lstStyle/>
          <a:p>
            <a:r>
              <a:rPr lang="en-US" sz="5400" b="1" dirty="0">
                <a:latin typeface="Times New Roman" panose="02020603050405020304" pitchFamily="18" charset="0"/>
                <a:cs typeface="Times New Roman" panose="02020603050405020304" pitchFamily="18" charset="0"/>
              </a:rPr>
              <a:t>Cindy Gallop</a:t>
            </a:r>
          </a:p>
        </p:txBody>
      </p:sp>
      <p:pic>
        <p:nvPicPr>
          <p:cNvPr id="23" name="Picture 22">
            <a:extLst>
              <a:ext uri="{FF2B5EF4-FFF2-40B4-BE49-F238E27FC236}">
                <a16:creationId xmlns:a16="http://schemas.microsoft.com/office/drawing/2014/main" id="{559DF61F-9058-49C9-8F75-DC501F983B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964" r="2807" b="1446"/>
          <a:stretch/>
        </p:blipFill>
        <p:spPr>
          <a:xfrm>
            <a:off x="-10649" y="1"/>
            <a:ext cx="4690532" cy="6858000"/>
          </a:xfrm>
          <a:prstGeom prst="rect">
            <a:avLst/>
          </a:prstGeom>
        </p:spPr>
      </p:pic>
      <p:pic>
        <p:nvPicPr>
          <p:cNvPr id="9" name="Content Placeholder 8">
            <a:extLst>
              <a:ext uri="{FF2B5EF4-FFF2-40B4-BE49-F238E27FC236}">
                <a16:creationId xmlns:a16="http://schemas.microsoft.com/office/drawing/2014/main" id="{03332B44-192A-4185-9908-A3FEE001DB4D}"/>
              </a:ext>
            </a:extLst>
          </p:cNvPr>
          <p:cNvPicPr>
            <a:picLocks noGrp="1" noChangeAspect="1"/>
          </p:cNvPicPr>
          <p:nvPr>
            <p:ph sz="half" idx="1"/>
          </p:nvPr>
        </p:nvPicPr>
        <p:blipFill rotWithShape="1">
          <a:blip r:embed="rId4"/>
          <a:srcRect l="133"/>
          <a:stretch/>
        </p:blipFill>
        <p:spPr>
          <a:xfrm>
            <a:off x="-10649" y="1"/>
            <a:ext cx="4571649" cy="6858000"/>
          </a:xfrm>
          <a:prstGeom prst="rect">
            <a:avLst/>
          </a:prstGeom>
        </p:spPr>
      </p:pic>
      <p:sp>
        <p:nvSpPr>
          <p:cNvPr id="4" name="Content Placeholder 3">
            <a:extLst>
              <a:ext uri="{FF2B5EF4-FFF2-40B4-BE49-F238E27FC236}">
                <a16:creationId xmlns:a16="http://schemas.microsoft.com/office/drawing/2014/main" id="{08725EFF-96FF-4FC1-91BB-844795F52661}"/>
              </a:ext>
            </a:extLst>
          </p:cNvPr>
          <p:cNvSpPr>
            <a:spLocks noGrp="1"/>
          </p:cNvSpPr>
          <p:nvPr>
            <p:ph sz="half" idx="2"/>
          </p:nvPr>
        </p:nvSpPr>
        <p:spPr>
          <a:xfrm>
            <a:off x="5146160" y="2286000"/>
            <a:ext cx="5978072" cy="3477088"/>
          </a:xfrm>
        </p:spPr>
        <p:txBody>
          <a:bodyPr vert="horz" lIns="91440" tIns="45720" rIns="91440" bIns="45720" rtlCol="0" anchor="ctr">
            <a:normAutofit/>
          </a:bodyPr>
          <a:lstStyle/>
          <a:p>
            <a:r>
              <a:rPr lang="en-US" sz="2800" b="0" i="0" dirty="0">
                <a:latin typeface="Times New Roman" panose="02020603050405020304" pitchFamily="18" charset="0"/>
                <a:cs typeface="Times New Roman" panose="02020603050405020304" pitchFamily="18" charset="0"/>
              </a:rPr>
              <a:t>Former advertising executive</a:t>
            </a:r>
          </a:p>
          <a:p>
            <a:r>
              <a:rPr lang="en-US" sz="2800" b="0" i="0" dirty="0">
                <a:latin typeface="Times New Roman" panose="02020603050405020304" pitchFamily="18" charset="0"/>
                <a:cs typeface="Times New Roman" panose="02020603050405020304" pitchFamily="18" charset="0"/>
              </a:rPr>
              <a:t>“At the top of the industry is a closed loop of white guys talking to other white guys.”</a:t>
            </a:r>
          </a:p>
          <a:p>
            <a:endParaRPr lang="en-US" dirty="0"/>
          </a:p>
        </p:txBody>
      </p:sp>
    </p:spTree>
    <p:extLst>
      <p:ext uri="{BB962C8B-B14F-4D97-AF65-F5344CB8AC3E}">
        <p14:creationId xmlns:p14="http://schemas.microsoft.com/office/powerpoint/2010/main" val="36389227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A6C2C86-63BF-47D5-AA3F-905111A238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92C951-DF0B-4854-8AB9-C33D1553AB41}"/>
              </a:ext>
            </a:extLst>
          </p:cNvPr>
          <p:cNvSpPr>
            <a:spLocks noGrp="1"/>
          </p:cNvSpPr>
          <p:nvPr>
            <p:ph type="title"/>
          </p:nvPr>
        </p:nvSpPr>
        <p:spPr>
          <a:xfrm>
            <a:off x="834013" y="1115568"/>
            <a:ext cx="3487616" cy="4626864"/>
          </a:xfrm>
        </p:spPr>
        <p:txBody>
          <a:bodyPr>
            <a:normAutofit/>
          </a:bodyPr>
          <a:lstStyle/>
          <a:p>
            <a:pPr algn="l"/>
            <a:r>
              <a:rPr lang="en-US" sz="3200" b="1" dirty="0">
                <a:effectLst/>
                <a:latin typeface="Times New Roman" panose="02020603050405020304" pitchFamily="18" charset="0"/>
                <a:ea typeface="Calibri" panose="020F0502020204030204" pitchFamily="34" charset="0"/>
                <a:cs typeface="Times New Roman" panose="02020603050405020304" pitchFamily="18" charset="0"/>
              </a:rPr>
              <a:t>Gender stereotyping in radio advertising</a:t>
            </a:r>
            <a:br>
              <a:rPr lang="en-US" sz="3600" dirty="0">
                <a:effectLst/>
                <a:latin typeface="Calibri" panose="020F0502020204030204" pitchFamily="34" charset="0"/>
                <a:ea typeface="Calibri" panose="020F0502020204030204" pitchFamily="34" charset="0"/>
                <a:cs typeface="Times New Roman" panose="02020603050405020304" pitchFamily="18" charset="0"/>
              </a:rPr>
            </a:br>
            <a:endParaRPr lang="en-US" sz="3600" dirty="0"/>
          </a:p>
        </p:txBody>
      </p:sp>
      <p:cxnSp>
        <p:nvCxnSpPr>
          <p:cNvPr id="10" name="Straight Connector 9">
            <a:extLst>
              <a:ext uri="{FF2B5EF4-FFF2-40B4-BE49-F238E27FC236}">
                <a16:creationId xmlns:a16="http://schemas.microsoft.com/office/drawing/2014/main" id="{425A0768-3044-4AA9-A889-D2CAA68C51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605" y="2057400"/>
            <a:ext cx="0" cy="27432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07FFF77-6613-472B-8C19-11545AAECEBD}"/>
              </a:ext>
            </a:extLst>
          </p:cNvPr>
          <p:cNvSpPr>
            <a:spLocks noGrp="1"/>
          </p:cNvSpPr>
          <p:nvPr>
            <p:ph idx="1"/>
          </p:nvPr>
        </p:nvSpPr>
        <p:spPr>
          <a:xfrm>
            <a:off x="5105398" y="1115568"/>
            <a:ext cx="6245352" cy="4626864"/>
          </a:xfrm>
        </p:spPr>
        <p:txBody>
          <a:bodyPr anchor="ctr">
            <a:normAutofit/>
          </a:bodyPr>
          <a:lstStyle/>
          <a:p>
            <a:pPr marL="0" marR="0">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Terms used show that women's role is in the kitchen and not the professional world.</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Women only do adverts for kitchen wares.</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Gender displays in adverts are more explicit on women (Nixon, 2003).</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Feminism has been promoted using advertising.</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7050322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4AB646F-3BE3-47A3-B14F-9CB84F6BF5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411FAD-DB47-48A3-B606-2B2C63A1AEAC}"/>
              </a:ext>
            </a:extLst>
          </p:cNvPr>
          <p:cNvSpPr>
            <a:spLocks noGrp="1"/>
          </p:cNvSpPr>
          <p:nvPr>
            <p:ph type="title"/>
          </p:nvPr>
        </p:nvSpPr>
        <p:spPr>
          <a:xfrm>
            <a:off x="913795" y="609599"/>
            <a:ext cx="5978072" cy="1481150"/>
          </a:xfrm>
        </p:spPr>
        <p:txBody>
          <a:bodyPr vert="horz" lIns="91440" tIns="45720" rIns="91440" bIns="45720" rtlCol="0" anchor="ctr">
            <a:normAutofit/>
          </a:bodyPr>
          <a:lstStyle/>
          <a:p>
            <a:r>
              <a:rPr lang="en-US" sz="4400" b="1" dirty="0">
                <a:latin typeface="Times New Roman" panose="02020603050405020304" pitchFamily="18" charset="0"/>
                <a:cs typeface="Times New Roman" panose="02020603050405020304" pitchFamily="18" charset="0"/>
              </a:rPr>
              <a:t>Sandra Sims-Williams</a:t>
            </a:r>
          </a:p>
        </p:txBody>
      </p:sp>
      <p:sp>
        <p:nvSpPr>
          <p:cNvPr id="4" name="Content Placeholder 3">
            <a:extLst>
              <a:ext uri="{FF2B5EF4-FFF2-40B4-BE49-F238E27FC236}">
                <a16:creationId xmlns:a16="http://schemas.microsoft.com/office/drawing/2014/main" id="{09BE1440-8B99-4C45-BD59-CDACAC91825A}"/>
              </a:ext>
            </a:extLst>
          </p:cNvPr>
          <p:cNvSpPr>
            <a:spLocks noGrp="1"/>
          </p:cNvSpPr>
          <p:nvPr>
            <p:ph sz="half" idx="2"/>
          </p:nvPr>
        </p:nvSpPr>
        <p:spPr>
          <a:xfrm>
            <a:off x="913795" y="2279176"/>
            <a:ext cx="5978072" cy="3415672"/>
          </a:xfrm>
        </p:spPr>
        <p:txBody>
          <a:bodyPr vert="horz" lIns="91440" tIns="45720" rIns="91440" bIns="45720" rtlCol="0" anchor="ctr">
            <a:normAutofit/>
          </a:bodyPr>
          <a:lstStyle/>
          <a:p>
            <a:r>
              <a:rPr lang="en-US" sz="2400" b="0" i="0" dirty="0">
                <a:latin typeface="Times New Roman" panose="02020603050405020304" pitchFamily="18" charset="0"/>
                <a:cs typeface="Times New Roman" panose="02020603050405020304" pitchFamily="18" charset="0"/>
              </a:rPr>
              <a:t>Chief diversity officer at the Publicis Groupe</a:t>
            </a:r>
          </a:p>
          <a:p>
            <a:r>
              <a:rPr lang="en-US" sz="2400" b="0" i="0" dirty="0">
                <a:latin typeface="Times New Roman" panose="02020603050405020304" pitchFamily="18" charset="0"/>
                <a:cs typeface="Times New Roman" panose="02020603050405020304" pitchFamily="18" charset="0"/>
              </a:rPr>
              <a:t>“We can sit in rooms and talk to ourselves, but that does not change anything when you do not have men in the room.”</a:t>
            </a:r>
          </a:p>
          <a:p>
            <a:endParaRPr lang="en-US" dirty="0"/>
          </a:p>
        </p:txBody>
      </p:sp>
      <p:pic>
        <p:nvPicPr>
          <p:cNvPr id="20" name="Picture 19">
            <a:extLst>
              <a:ext uri="{FF2B5EF4-FFF2-40B4-BE49-F238E27FC236}">
                <a16:creationId xmlns:a16="http://schemas.microsoft.com/office/drawing/2014/main" id="{E0BE7827-5B1A-4F37-BF70-19F7C5C6BDE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964" r="2807" b="1446"/>
          <a:stretch/>
        </p:blipFill>
        <p:spPr>
          <a:xfrm>
            <a:off x="7501468" y="1"/>
            <a:ext cx="4690532" cy="6858000"/>
          </a:xfrm>
          <a:prstGeom prst="rect">
            <a:avLst/>
          </a:prstGeom>
        </p:spPr>
      </p:pic>
      <p:pic>
        <p:nvPicPr>
          <p:cNvPr id="6" name="Content Placeholder 5" descr="A person posing for the camera&#10;&#10;Description automatically generated">
            <a:extLst>
              <a:ext uri="{FF2B5EF4-FFF2-40B4-BE49-F238E27FC236}">
                <a16:creationId xmlns:a16="http://schemas.microsoft.com/office/drawing/2014/main" id="{B676A69D-E836-4C3C-9D9D-8DF62B1C7A12}"/>
              </a:ext>
            </a:extLst>
          </p:cNvPr>
          <p:cNvPicPr>
            <a:picLocks noGrp="1" noChangeAspect="1"/>
          </p:cNvPicPr>
          <p:nvPr>
            <p:ph sz="half" idx="1"/>
          </p:nvPr>
        </p:nvPicPr>
        <p:blipFill rotWithShape="1">
          <a:blip r:embed="rId4"/>
          <a:srcRect l="132"/>
          <a:stretch/>
        </p:blipFill>
        <p:spPr>
          <a:xfrm>
            <a:off x="7620351" y="10"/>
            <a:ext cx="4571649" cy="6857990"/>
          </a:xfrm>
          <a:prstGeom prst="rect">
            <a:avLst/>
          </a:prstGeom>
        </p:spPr>
      </p:pic>
    </p:spTree>
    <p:extLst>
      <p:ext uri="{BB962C8B-B14F-4D97-AF65-F5344CB8AC3E}">
        <p14:creationId xmlns:p14="http://schemas.microsoft.com/office/powerpoint/2010/main" val="8380816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7" name="Rectangle 9">
            <a:extLst>
              <a:ext uri="{FF2B5EF4-FFF2-40B4-BE49-F238E27FC236}">
                <a16:creationId xmlns:a16="http://schemas.microsoft.com/office/drawing/2014/main" id="{95CB840F-8E41-4CA5-B79B-25CC80AD23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A02C07-E6CA-4010-A7DB-CF829A2B30FF}"/>
              </a:ext>
            </a:extLst>
          </p:cNvPr>
          <p:cNvSpPr>
            <a:spLocks noGrp="1"/>
          </p:cNvSpPr>
          <p:nvPr>
            <p:ph type="title"/>
          </p:nvPr>
        </p:nvSpPr>
        <p:spPr>
          <a:xfrm>
            <a:off x="913795" y="965196"/>
            <a:ext cx="3153952" cy="1329769"/>
          </a:xfrm>
        </p:spPr>
        <p:txBody>
          <a:bodyPr>
            <a:normAutofit fontScale="90000"/>
          </a:bodyPr>
          <a:lstStyle/>
          <a:p>
            <a:pPr algn="l"/>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Gender issues in advertising</a:t>
            </a:r>
            <a:br>
              <a:rPr lang="en-US" sz="2800" dirty="0">
                <a:effectLst/>
                <a:latin typeface="Calibri" panose="020F0502020204030204" pitchFamily="34" charset="0"/>
                <a:ea typeface="Calibri" panose="020F0502020204030204" pitchFamily="34" charset="0"/>
                <a:cs typeface="Times New Roman" panose="02020603050405020304" pitchFamily="18" charset="0"/>
              </a:rPr>
            </a:br>
            <a:endParaRPr lang="en-US" sz="2800" dirty="0"/>
          </a:p>
        </p:txBody>
      </p:sp>
      <p:sp>
        <p:nvSpPr>
          <p:cNvPr id="3" name="Content Placeholder 2">
            <a:extLst>
              <a:ext uri="{FF2B5EF4-FFF2-40B4-BE49-F238E27FC236}">
                <a16:creationId xmlns:a16="http://schemas.microsoft.com/office/drawing/2014/main" id="{FEB30460-08C1-42E6-B141-55F1E727B441}"/>
              </a:ext>
            </a:extLst>
          </p:cNvPr>
          <p:cNvSpPr>
            <a:spLocks noGrp="1"/>
          </p:cNvSpPr>
          <p:nvPr>
            <p:ph idx="1"/>
          </p:nvPr>
        </p:nvSpPr>
        <p:spPr>
          <a:xfrm>
            <a:off x="913796" y="2450353"/>
            <a:ext cx="3153952" cy="3340847"/>
          </a:xfrm>
        </p:spPr>
        <p:txBody>
          <a:bodyPr>
            <a:normAutofit/>
          </a:bodyPr>
          <a:lstStyle/>
          <a:p>
            <a:pPr marL="0" marR="0">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Sexists advertisements for various products.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portrayal of gender roles via various adverts.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Household hierarchy being featured in adverts.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remuneration of advertisers is influenced by gender.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dirty="0"/>
          </a:p>
        </p:txBody>
      </p:sp>
      <p:sp>
        <p:nvSpPr>
          <p:cNvPr id="18" name="Rectangle 11">
            <a:extLst>
              <a:ext uri="{FF2B5EF4-FFF2-40B4-BE49-F238E27FC236}">
                <a16:creationId xmlns:a16="http://schemas.microsoft.com/office/drawing/2014/main" id="{BEF75C5D-2BA1-43DF-A7EA-02C7DEC122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6008" y="965196"/>
            <a:ext cx="6581364" cy="4781641"/>
          </a:xfrm>
          <a:prstGeom prst="rect">
            <a:avLst/>
          </a:prstGeom>
          <a:solidFill>
            <a:schemeClr val="tx1"/>
          </a:solidFill>
          <a:ln w="190500">
            <a:solidFill>
              <a:srgbClr val="FFFFFF">
                <a:alpha val="7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535EFBD-F5AA-461E-A16A-5DBA911AFF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20640" y="1866005"/>
            <a:ext cx="5676236" cy="2980023"/>
          </a:xfrm>
          <a:prstGeom prst="rect">
            <a:avLst/>
          </a:prstGeom>
        </p:spPr>
      </p:pic>
    </p:spTree>
    <p:extLst>
      <p:ext uri="{BB962C8B-B14F-4D97-AF65-F5344CB8AC3E}">
        <p14:creationId xmlns:p14="http://schemas.microsoft.com/office/powerpoint/2010/main" val="30695137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D98318E6-69F4-42F4-AB85-F01AA0DAF3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25B61C-90C8-40C7-917A-E89A0F608663}"/>
              </a:ext>
            </a:extLst>
          </p:cNvPr>
          <p:cNvSpPr>
            <a:spLocks noGrp="1"/>
          </p:cNvSpPr>
          <p:nvPr>
            <p:ph type="title"/>
          </p:nvPr>
        </p:nvSpPr>
        <p:spPr>
          <a:xfrm>
            <a:off x="5146160" y="609599"/>
            <a:ext cx="5978072" cy="1505804"/>
          </a:xfrm>
        </p:spPr>
        <p:txBody>
          <a:bodyPr vert="horz" lIns="91440" tIns="45720" rIns="91440" bIns="45720" rtlCol="0" anchor="ctr">
            <a:normAutofit/>
          </a:bodyPr>
          <a:lstStyle/>
          <a:p>
            <a:r>
              <a:rPr lang="en-US" sz="5400" b="1" dirty="0">
                <a:latin typeface="Times New Roman" panose="02020603050405020304" pitchFamily="18" charset="0"/>
                <a:cs typeface="Times New Roman" panose="02020603050405020304" pitchFamily="18" charset="0"/>
              </a:rPr>
              <a:t>Erin Matts</a:t>
            </a:r>
          </a:p>
        </p:txBody>
      </p:sp>
      <p:pic>
        <p:nvPicPr>
          <p:cNvPr id="20" name="Picture 19">
            <a:extLst>
              <a:ext uri="{FF2B5EF4-FFF2-40B4-BE49-F238E27FC236}">
                <a16:creationId xmlns:a16="http://schemas.microsoft.com/office/drawing/2014/main" id="{559DF61F-9058-49C9-8F75-DC501F983B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964" r="2807" b="1446"/>
          <a:stretch/>
        </p:blipFill>
        <p:spPr>
          <a:xfrm>
            <a:off x="-10649" y="1"/>
            <a:ext cx="4690532" cy="6858000"/>
          </a:xfrm>
          <a:prstGeom prst="rect">
            <a:avLst/>
          </a:prstGeom>
        </p:spPr>
      </p:pic>
      <p:pic>
        <p:nvPicPr>
          <p:cNvPr id="6" name="Content Placeholder 5" descr="A person posing for the camera&#10;&#10;Description automatically generated">
            <a:extLst>
              <a:ext uri="{FF2B5EF4-FFF2-40B4-BE49-F238E27FC236}">
                <a16:creationId xmlns:a16="http://schemas.microsoft.com/office/drawing/2014/main" id="{7BE7D58D-E8EC-489B-A3CA-AFCD2F0CAFCA}"/>
              </a:ext>
            </a:extLst>
          </p:cNvPr>
          <p:cNvPicPr>
            <a:picLocks noGrp="1" noChangeAspect="1"/>
          </p:cNvPicPr>
          <p:nvPr>
            <p:ph sz="half" idx="1"/>
          </p:nvPr>
        </p:nvPicPr>
        <p:blipFill rotWithShape="1">
          <a:blip r:embed="rId4"/>
          <a:srcRect r="133"/>
          <a:stretch/>
        </p:blipFill>
        <p:spPr>
          <a:xfrm>
            <a:off x="-10649" y="1"/>
            <a:ext cx="4571649" cy="6858000"/>
          </a:xfrm>
          <a:prstGeom prst="rect">
            <a:avLst/>
          </a:prstGeom>
        </p:spPr>
      </p:pic>
      <p:sp>
        <p:nvSpPr>
          <p:cNvPr id="4" name="Content Placeholder 3">
            <a:extLst>
              <a:ext uri="{FF2B5EF4-FFF2-40B4-BE49-F238E27FC236}">
                <a16:creationId xmlns:a16="http://schemas.microsoft.com/office/drawing/2014/main" id="{CD624247-7C52-4DCD-AB11-2E3363F84863}"/>
              </a:ext>
            </a:extLst>
          </p:cNvPr>
          <p:cNvSpPr>
            <a:spLocks noGrp="1"/>
          </p:cNvSpPr>
          <p:nvPr>
            <p:ph sz="half" idx="2"/>
          </p:nvPr>
        </p:nvSpPr>
        <p:spPr>
          <a:xfrm>
            <a:off x="5146160" y="2286000"/>
            <a:ext cx="5978072" cy="3477088"/>
          </a:xfrm>
        </p:spPr>
        <p:txBody>
          <a:bodyPr vert="horz" lIns="91440" tIns="45720" rIns="91440" bIns="45720" rtlCol="0" anchor="ctr">
            <a:normAutofit/>
          </a:bodyPr>
          <a:lstStyle/>
          <a:p>
            <a:r>
              <a:rPr lang="en-US" sz="2400" b="0" i="0" dirty="0"/>
              <a:t>Chief executive of </a:t>
            </a:r>
            <a:r>
              <a:rPr lang="en-US" sz="2400" b="0" i="0" dirty="0" err="1"/>
              <a:t>Annalect</a:t>
            </a:r>
            <a:r>
              <a:rPr lang="en-US" sz="2400" b="0" i="0" dirty="0"/>
              <a:t> North America</a:t>
            </a:r>
          </a:p>
          <a:p>
            <a:r>
              <a:rPr lang="en-US" sz="2400" b="0" i="0" dirty="0"/>
              <a:t>“I don’t see any truly malicious behavior. I see more of accidentally insensitive behavior.”</a:t>
            </a:r>
          </a:p>
          <a:p>
            <a:endParaRPr lang="en-US" dirty="0"/>
          </a:p>
        </p:txBody>
      </p:sp>
    </p:spTree>
    <p:extLst>
      <p:ext uri="{BB962C8B-B14F-4D97-AF65-F5344CB8AC3E}">
        <p14:creationId xmlns:p14="http://schemas.microsoft.com/office/powerpoint/2010/main" val="24121655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A6C2C86-63BF-47D5-AA3F-905111A238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53D82B-EF8A-46C7-9377-53A830320709}"/>
              </a:ext>
            </a:extLst>
          </p:cNvPr>
          <p:cNvSpPr>
            <a:spLocks noGrp="1"/>
          </p:cNvSpPr>
          <p:nvPr>
            <p:ph type="title"/>
          </p:nvPr>
        </p:nvSpPr>
        <p:spPr>
          <a:xfrm>
            <a:off x="834013" y="1115568"/>
            <a:ext cx="3487616" cy="4626864"/>
          </a:xfrm>
        </p:spPr>
        <p:txBody>
          <a:bodyPr>
            <a:normAutofit/>
          </a:bodyPr>
          <a:lstStyle/>
          <a:p>
            <a:pPr algn="l"/>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Oppression and violence against women through adverts</a:t>
            </a:r>
            <a:br>
              <a:rPr lang="en-US" sz="3600" dirty="0">
                <a:effectLst/>
                <a:latin typeface="Calibri" panose="020F0502020204030204" pitchFamily="34" charset="0"/>
                <a:ea typeface="Calibri" panose="020F0502020204030204" pitchFamily="34" charset="0"/>
                <a:cs typeface="Times New Roman" panose="02020603050405020304" pitchFamily="18" charset="0"/>
              </a:rPr>
            </a:br>
            <a:endParaRPr lang="en-US" sz="3600" dirty="0"/>
          </a:p>
        </p:txBody>
      </p:sp>
      <p:cxnSp>
        <p:nvCxnSpPr>
          <p:cNvPr id="10" name="Straight Connector 9">
            <a:extLst>
              <a:ext uri="{FF2B5EF4-FFF2-40B4-BE49-F238E27FC236}">
                <a16:creationId xmlns:a16="http://schemas.microsoft.com/office/drawing/2014/main" id="{425A0768-3044-4AA9-A889-D2CAA68C51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605" y="2057400"/>
            <a:ext cx="0" cy="27432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C07B128-7408-4827-BC74-FDC9D34D878A}"/>
              </a:ext>
            </a:extLst>
          </p:cNvPr>
          <p:cNvSpPr>
            <a:spLocks noGrp="1"/>
          </p:cNvSpPr>
          <p:nvPr>
            <p:ph idx="1"/>
          </p:nvPr>
        </p:nvSpPr>
        <p:spPr>
          <a:xfrm>
            <a:off x="5105398" y="1115568"/>
            <a:ext cx="6245352" cy="4626864"/>
          </a:xfrm>
        </p:spPr>
        <p:txBody>
          <a:bodyPr anchor="ctr">
            <a:normAutofit/>
          </a:bodyPr>
          <a:lstStyle/>
          <a:p>
            <a:pPr marL="0" marR="0">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Adverts that portray women as subjects to men exposes to oppression.</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Advertising based on gender roles is stereotyping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Zotos</a:t>
            </a:r>
            <a:r>
              <a:rPr lang="en-US" dirty="0">
                <a:effectLst/>
                <a:latin typeface="Times New Roman" panose="02020603050405020304" pitchFamily="18" charset="0"/>
                <a:ea typeface="Calibri" panose="020F0502020204030204" pitchFamily="34" charset="0"/>
                <a:cs typeface="Times New Roman" panose="02020603050405020304" pitchFamily="18" charset="0"/>
              </a:rPr>
              <a:t> et al, 2018).</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The appearance of women on household chores is discriminative.</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Oppression is advanced through uneven opportunities in advertising.</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1951744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0449F-B135-4102-8FEE-22F4603810FC}"/>
              </a:ext>
            </a:extLst>
          </p:cNvPr>
          <p:cNvSpPr>
            <a:spLocks noGrp="1"/>
          </p:cNvSpPr>
          <p:nvPr>
            <p:ph type="title"/>
          </p:nvPr>
        </p:nvSpPr>
        <p:spPr/>
        <p:txBody>
          <a:bodyPr>
            <a:normAutofit/>
          </a:bodyPr>
          <a:lstStyle/>
          <a:p>
            <a:r>
              <a:rPr lang="en-US" b="1" dirty="0">
                <a:latin typeface="Times New Roman" panose="02020603050405020304" pitchFamily="18" charset="0"/>
                <a:cs typeface="Times New Roman" panose="02020603050405020304" pitchFamily="18" charset="0"/>
              </a:rPr>
              <a:t>Is it because we are WOMEN ??</a:t>
            </a:r>
          </a:p>
        </p:txBody>
      </p:sp>
      <p:sp>
        <p:nvSpPr>
          <p:cNvPr id="3" name="Content Placeholder 2">
            <a:extLst>
              <a:ext uri="{FF2B5EF4-FFF2-40B4-BE49-F238E27FC236}">
                <a16:creationId xmlns:a16="http://schemas.microsoft.com/office/drawing/2014/main" id="{A3B54BBF-9ED6-45D4-8952-03E8DEF28FB9}"/>
              </a:ext>
            </a:extLst>
          </p:cNvPr>
          <p:cNvSpPr>
            <a:spLocks noGrp="1"/>
          </p:cNvSpPr>
          <p:nvPr>
            <p:ph sz="half" idx="1"/>
          </p:nvPr>
        </p:nvSpPr>
        <p:spPr/>
        <p:txBody>
          <a:bodyPr>
            <a:noAutofit/>
          </a:bodyPr>
          <a:lstStyle/>
          <a:p>
            <a:r>
              <a:rPr lang="en-US" sz="1800" b="0" i="0" dirty="0">
                <a:effectLst/>
                <a:latin typeface="Times New Roman" panose="02020603050405020304" pitchFamily="18" charset="0"/>
                <a:cs typeface="Times New Roman" panose="02020603050405020304" pitchFamily="18" charset="0"/>
              </a:rPr>
              <a:t>Women now make up almost 50 percent of those working in the advertising industry, including a relatively small number in top executive positions.</a:t>
            </a:r>
          </a:p>
          <a:p>
            <a:pPr algn="l" fontAlgn="base"/>
            <a:r>
              <a:rPr lang="en-US" sz="1800" b="0" i="0" dirty="0">
                <a:effectLst/>
                <a:latin typeface="Times New Roman" panose="02020603050405020304" pitchFamily="18" charset="0"/>
                <a:cs typeface="Times New Roman" panose="02020603050405020304" pitchFamily="18" charset="0"/>
              </a:rPr>
              <a:t>Nancy Hill, a longtime advertising executive who is now president and chief executive of the 4A’s, an industry trade group, said that men called her “young girl” all the time, though she has been working in the business for decades.</a:t>
            </a:r>
          </a:p>
          <a:p>
            <a:pPr algn="l" fontAlgn="base"/>
            <a:r>
              <a:rPr lang="en-US" sz="1800" b="0" i="0" dirty="0">
                <a:effectLst/>
                <a:latin typeface="Times New Roman" panose="02020603050405020304" pitchFamily="18" charset="0"/>
                <a:cs typeface="Times New Roman" panose="02020603050405020304" pitchFamily="18" charset="0"/>
              </a:rPr>
              <a:t>“They don’t recognize that’s demeaning,” she said</a:t>
            </a:r>
            <a:endParaRPr lang="en-US" sz="1800" dirty="0">
              <a:latin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4F99F137-0910-4A5B-A4E4-BB44A7088A3A}"/>
              </a:ext>
            </a:extLst>
          </p:cNvPr>
          <p:cNvSpPr>
            <a:spLocks noGrp="1"/>
          </p:cNvSpPr>
          <p:nvPr>
            <p:ph sz="half" idx="2"/>
          </p:nvPr>
        </p:nvSpPr>
        <p:spPr>
          <a:xfrm>
            <a:off x="6421366" y="2439706"/>
            <a:ext cx="4856841" cy="3622672"/>
          </a:xfrm>
        </p:spPr>
        <p:txBody>
          <a:bodyPr>
            <a:normAutofit/>
          </a:bodyPr>
          <a:lstStyle/>
          <a:p>
            <a:r>
              <a:rPr lang="en-US" sz="1800" b="0" i="0" dirty="0">
                <a:effectLst/>
                <a:latin typeface="Times New Roman" panose="02020603050405020304" pitchFamily="18" charset="0"/>
                <a:cs typeface="Times New Roman" panose="02020603050405020304" pitchFamily="18" charset="0"/>
              </a:rPr>
              <a:t>Some women also said gender discrimination showed up when looking at the ads that agencies produce. Many ads portray stereotypical gender roles, they said, with mothers in the kitchen, for instance, and men driving cars. Several women noted that only 11 percent of creative directors are women, a statistic from the 3% Conference, which supports female creative leadership at agencies</a:t>
            </a: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59668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5CB840F-8E41-4CA5-B79B-25CC80AD23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0926A2-CCF4-49C4-B351-7002661DDBDC}"/>
              </a:ext>
            </a:extLst>
          </p:cNvPr>
          <p:cNvSpPr>
            <a:spLocks noGrp="1"/>
          </p:cNvSpPr>
          <p:nvPr>
            <p:ph type="title"/>
          </p:nvPr>
        </p:nvSpPr>
        <p:spPr>
          <a:xfrm>
            <a:off x="913796" y="643465"/>
            <a:ext cx="3382638" cy="1370605"/>
          </a:xfrm>
        </p:spPr>
        <p:txBody>
          <a:bodyPr>
            <a:normAutofit fontScale="90000"/>
          </a:bodyPr>
          <a:lstStyle/>
          <a:p>
            <a:pPr algn="l"/>
            <a:r>
              <a:rPr lang="en-US" sz="3200" b="1" dirty="0">
                <a:effectLst/>
                <a:latin typeface="Times New Roman" panose="02020603050405020304" pitchFamily="18" charset="0"/>
                <a:ea typeface="Calibri" panose="020F0502020204030204" pitchFamily="34" charset="0"/>
                <a:cs typeface="Times New Roman" panose="02020603050405020304" pitchFamily="18" charset="0"/>
              </a:rPr>
              <a:t>Promoting gender equity through advertising</a:t>
            </a:r>
            <a:br>
              <a:rPr lang="en-US" sz="2300" dirty="0">
                <a:effectLst/>
                <a:latin typeface="Calibri" panose="020F0502020204030204" pitchFamily="34" charset="0"/>
                <a:ea typeface="Calibri" panose="020F0502020204030204" pitchFamily="34" charset="0"/>
                <a:cs typeface="Times New Roman" panose="02020603050405020304" pitchFamily="18" charset="0"/>
              </a:rPr>
            </a:br>
            <a:endParaRPr lang="en-US" sz="2300" dirty="0"/>
          </a:p>
        </p:txBody>
      </p:sp>
      <p:sp>
        <p:nvSpPr>
          <p:cNvPr id="3" name="Content Placeholder 2">
            <a:extLst>
              <a:ext uri="{FF2B5EF4-FFF2-40B4-BE49-F238E27FC236}">
                <a16:creationId xmlns:a16="http://schemas.microsoft.com/office/drawing/2014/main" id="{DE85E43E-1175-4DBE-AFCA-75AA0B55501A}"/>
              </a:ext>
            </a:extLst>
          </p:cNvPr>
          <p:cNvSpPr>
            <a:spLocks noGrp="1"/>
          </p:cNvSpPr>
          <p:nvPr>
            <p:ph idx="1"/>
          </p:nvPr>
        </p:nvSpPr>
        <p:spPr>
          <a:xfrm>
            <a:off x="913796" y="2247153"/>
            <a:ext cx="3358084" cy="3544046"/>
          </a:xfrm>
        </p:spPr>
        <p:txBody>
          <a:bodyPr>
            <a:normAutofit/>
          </a:bodyPr>
          <a:lstStyle/>
          <a:p>
            <a:pPr marL="0" marR="0">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Alternate of roles based on merit and not gender.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Creation of content that is against gender inequality.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Ensure ethical consideration in advertising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Zotos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et al, 2018).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Create an equal platform for the advertisement industry.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dirty="0"/>
          </a:p>
        </p:txBody>
      </p:sp>
      <p:pic>
        <p:nvPicPr>
          <p:cNvPr id="5" name="Picture 4">
            <a:extLst>
              <a:ext uri="{FF2B5EF4-FFF2-40B4-BE49-F238E27FC236}">
                <a16:creationId xmlns:a16="http://schemas.microsoft.com/office/drawing/2014/main" id="{10D836E9-BA71-458E-A31B-E0AC4EACB48B}"/>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4915348" y="1227377"/>
            <a:ext cx="6633184" cy="3979910"/>
          </a:xfrm>
          <a:prstGeom prst="rect">
            <a:avLst/>
          </a:prstGeom>
        </p:spPr>
      </p:pic>
    </p:spTree>
    <p:extLst>
      <p:ext uri="{BB962C8B-B14F-4D97-AF65-F5344CB8AC3E}">
        <p14:creationId xmlns:p14="http://schemas.microsoft.com/office/powerpoint/2010/main" val="37636441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3DAFA3B-13D2-4FAA-90F4-A6579AC43B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0A3ECD-7610-460B-BD57-446066910028}"/>
              </a:ext>
            </a:extLst>
          </p:cNvPr>
          <p:cNvSpPr>
            <a:spLocks noGrp="1"/>
          </p:cNvSpPr>
          <p:nvPr>
            <p:ph type="title"/>
          </p:nvPr>
        </p:nvSpPr>
        <p:spPr>
          <a:xfrm>
            <a:off x="1375983" y="4403890"/>
            <a:ext cx="9440034" cy="1017059"/>
          </a:xfrm>
        </p:spPr>
        <p:txBody>
          <a:bodyPr vert="horz" lIns="91440" tIns="45720" rIns="91440" bIns="45720" rtlCol="0" anchor="b">
            <a:normAutofit/>
          </a:bodyPr>
          <a:lstStyle/>
          <a:p>
            <a:br>
              <a:rPr lang="en-US" sz="1600" dirty="0"/>
            </a:br>
            <a:br>
              <a:rPr lang="en-US" sz="1600" dirty="0"/>
            </a:br>
            <a:br>
              <a:rPr lang="en-US" sz="1600" dirty="0"/>
            </a:br>
            <a:r>
              <a:rPr lang="en-US" sz="1800" b="1" dirty="0">
                <a:latin typeface="Times New Roman" panose="02020603050405020304" pitchFamily="18" charset="0"/>
                <a:cs typeface="Times New Roman" panose="02020603050405020304" pitchFamily="18" charset="0"/>
              </a:rPr>
              <a:t>It is bad enough we are not respected as women; can you imagine being a Black Woman?</a:t>
            </a:r>
          </a:p>
        </p:txBody>
      </p:sp>
      <p:pic>
        <p:nvPicPr>
          <p:cNvPr id="4" name="Online Media 3" title="Outcry over Dove's controversial ad">
            <a:hlinkClick r:id="" action="ppaction://media"/>
            <a:extLst>
              <a:ext uri="{FF2B5EF4-FFF2-40B4-BE49-F238E27FC236}">
                <a16:creationId xmlns:a16="http://schemas.microsoft.com/office/drawing/2014/main" id="{C06934A6-3860-4158-B7E4-FDD68BE1EFC5}"/>
              </a:ext>
            </a:extLst>
          </p:cNvPr>
          <p:cNvPicPr>
            <a:picLocks noGrp="1" noRot="1" noChangeAspect="1"/>
          </p:cNvPicPr>
          <p:nvPr>
            <p:ph idx="1"/>
            <a:videoFile r:link="rId1"/>
          </p:nvPr>
        </p:nvPicPr>
        <p:blipFill>
          <a:blip r:embed="rId4"/>
          <a:stretch>
            <a:fillRect/>
          </a:stretch>
        </p:blipFill>
        <p:spPr>
          <a:xfrm>
            <a:off x="3611175" y="1064806"/>
            <a:ext cx="4947214" cy="2782808"/>
          </a:xfrm>
          <a:prstGeom prst="rect">
            <a:avLst/>
          </a:prstGeom>
        </p:spPr>
      </p:pic>
    </p:spTree>
    <p:extLst>
      <p:ext uri="{BB962C8B-B14F-4D97-AF65-F5344CB8AC3E}">
        <p14:creationId xmlns:p14="http://schemas.microsoft.com/office/powerpoint/2010/main" val="997080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D47AB-3D8A-41C7-893E-7816B6DDD5AB}"/>
              </a:ext>
            </a:extLst>
          </p:cNvPr>
          <p:cNvSpPr>
            <a:spLocks noGrp="1"/>
          </p:cNvSpPr>
          <p:nvPr>
            <p:ph type="title"/>
          </p:nvPr>
        </p:nvSpPr>
        <p:spPr>
          <a:xfrm>
            <a:off x="1370693" y="4511814"/>
            <a:ext cx="9440034" cy="1130260"/>
          </a:xfrm>
        </p:spPr>
        <p:txBody>
          <a:bodyPr vert="horz" lIns="91440" tIns="45720" rIns="91440" bIns="45720" rtlCol="0" anchor="b">
            <a:normAutofit/>
          </a:bodyPr>
          <a:lstStyle/>
          <a:p>
            <a:r>
              <a:rPr lang="en-US" sz="4800" b="1" dirty="0">
                <a:latin typeface="Times New Roman" panose="02020603050405020304" pitchFamily="18" charset="0"/>
                <a:cs typeface="Times New Roman" panose="02020603050405020304" pitchFamily="18" charset="0"/>
              </a:rPr>
              <a:t>Examples of controversial ads </a:t>
            </a:r>
          </a:p>
        </p:txBody>
      </p:sp>
      <p:pic>
        <p:nvPicPr>
          <p:cNvPr id="14" name="Picture 13">
            <a:extLst>
              <a:ext uri="{FF2B5EF4-FFF2-40B4-BE49-F238E27FC236}">
                <a16:creationId xmlns:a16="http://schemas.microsoft.com/office/drawing/2014/main" id="{D04C0182-96E7-4A1B-8EAB-F910C2F3ED4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643467" y="547807"/>
            <a:ext cx="10905066" cy="3816806"/>
          </a:xfrm>
          <a:prstGeom prst="rect">
            <a:avLst/>
          </a:prstGeom>
        </p:spPr>
      </p:pic>
      <p:pic>
        <p:nvPicPr>
          <p:cNvPr id="7" name="Picture 6">
            <a:extLst>
              <a:ext uri="{FF2B5EF4-FFF2-40B4-BE49-F238E27FC236}">
                <a16:creationId xmlns:a16="http://schemas.microsoft.com/office/drawing/2014/main" id="{32EB3D64-B5E4-41B8-8298-BDF70D2CBB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7762" y="1423303"/>
            <a:ext cx="3348470" cy="2050937"/>
          </a:xfrm>
          <a:prstGeom prst="rect">
            <a:avLst/>
          </a:prstGeom>
        </p:spPr>
      </p:pic>
      <p:pic>
        <p:nvPicPr>
          <p:cNvPr id="9" name="Picture 8">
            <a:extLst>
              <a:ext uri="{FF2B5EF4-FFF2-40B4-BE49-F238E27FC236}">
                <a16:creationId xmlns:a16="http://schemas.microsoft.com/office/drawing/2014/main" id="{363701BF-4371-42EF-9E2E-23F01D9BC8CD}"/>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954511" y="851383"/>
            <a:ext cx="2276261" cy="3217333"/>
          </a:xfrm>
          <a:prstGeom prst="rect">
            <a:avLst/>
          </a:prstGeom>
        </p:spPr>
      </p:pic>
      <p:pic>
        <p:nvPicPr>
          <p:cNvPr id="5" name="Content Placeholder 4">
            <a:extLst>
              <a:ext uri="{FF2B5EF4-FFF2-40B4-BE49-F238E27FC236}">
                <a16:creationId xmlns:a16="http://schemas.microsoft.com/office/drawing/2014/main" id="{1FF30FC7-3DBC-4A18-AD09-EB252643F117}"/>
              </a:ext>
            </a:extLst>
          </p:cNvPr>
          <p:cNvPicPr>
            <a:picLocks noGrp="1" noChangeAspect="1"/>
          </p:cNvPicPr>
          <p:nvPr>
            <p:ph idx="1"/>
          </p:nvPr>
        </p:nvPicPr>
        <p:blipFill>
          <a:blip r:embed="rId6" cstate="hqprint">
            <a:extLst>
              <a:ext uri="{28A0092B-C50C-407E-A947-70E740481C1C}">
                <a14:useLocalDpi xmlns:a14="http://schemas.microsoft.com/office/drawing/2010/main" val="0"/>
              </a:ext>
            </a:extLst>
          </a:blip>
          <a:stretch>
            <a:fillRect/>
          </a:stretch>
        </p:blipFill>
        <p:spPr>
          <a:xfrm>
            <a:off x="7919086" y="1507014"/>
            <a:ext cx="3348470" cy="1883515"/>
          </a:xfrm>
          <a:prstGeom prst="rect">
            <a:avLst/>
          </a:prstGeom>
        </p:spPr>
      </p:pic>
    </p:spTree>
    <p:extLst>
      <p:ext uri="{BB962C8B-B14F-4D97-AF65-F5344CB8AC3E}">
        <p14:creationId xmlns:p14="http://schemas.microsoft.com/office/powerpoint/2010/main" val="4268492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8CDD186-03E3-4AED-BEB6-0B3BEC2080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B905DD58-F98F-4747-9E27-EE1786DFE2A7}"/>
              </a:ext>
            </a:extLst>
          </p:cNvPr>
          <p:cNvSpPr>
            <a:spLocks noGrp="1"/>
          </p:cNvSpPr>
          <p:nvPr>
            <p:ph type="body" sz="half" idx="2"/>
          </p:nvPr>
        </p:nvSpPr>
        <p:spPr>
          <a:xfrm>
            <a:off x="931410" y="1567626"/>
            <a:ext cx="5978072" cy="3722748"/>
          </a:xfrm>
        </p:spPr>
        <p:txBody>
          <a:bodyPr vert="horz" lIns="91440" tIns="45720" rIns="91440" bIns="45720" rtlCol="0" anchor="ctr">
            <a:normAutofit/>
          </a:bodyPr>
          <a:lstStyle/>
          <a:p>
            <a:pPr>
              <a:buClr>
                <a:srgbClr val="EDB75F"/>
              </a:buClr>
            </a:pPr>
            <a:r>
              <a:rPr lang="en-US" sz="5400" b="1" dirty="0" err="1">
                <a:latin typeface="Times New Roman" panose="02020603050405020304" pitchFamily="18" charset="0"/>
                <a:cs typeface="Times New Roman" panose="02020603050405020304" pitchFamily="18" charset="0"/>
              </a:rPr>
              <a:t>Fabletics</a:t>
            </a:r>
            <a:endParaRPr lang="en-US" sz="5400" b="1" dirty="0">
              <a:latin typeface="Times New Roman" panose="02020603050405020304" pitchFamily="18" charset="0"/>
              <a:cs typeface="Times New Roman" panose="02020603050405020304" pitchFamily="18" charset="0"/>
            </a:endParaRPr>
          </a:p>
        </p:txBody>
      </p:sp>
      <p:pic>
        <p:nvPicPr>
          <p:cNvPr id="12" name="Picture 11">
            <a:extLst>
              <a:ext uri="{FF2B5EF4-FFF2-40B4-BE49-F238E27FC236}">
                <a16:creationId xmlns:a16="http://schemas.microsoft.com/office/drawing/2014/main" id="{1CF706DA-13E8-4A4F-9260-551FB8127B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964" r="2807" b="1446"/>
          <a:stretch/>
        </p:blipFill>
        <p:spPr>
          <a:xfrm>
            <a:off x="7232905" y="1"/>
            <a:ext cx="4959095" cy="6858000"/>
          </a:xfrm>
          <a:prstGeom prst="rect">
            <a:avLst/>
          </a:prstGeom>
        </p:spPr>
      </p:pic>
      <p:pic>
        <p:nvPicPr>
          <p:cNvPr id="5" name="Picture 5" descr="A person in a bikini&#10;&#10;Description automatically generated">
            <a:extLst>
              <a:ext uri="{FF2B5EF4-FFF2-40B4-BE49-F238E27FC236}">
                <a16:creationId xmlns:a16="http://schemas.microsoft.com/office/drawing/2014/main" id="{68DCDB1F-8F57-435C-ABEB-18838CD4FEB5}"/>
              </a:ext>
            </a:extLst>
          </p:cNvPr>
          <p:cNvPicPr>
            <a:picLocks noGrp="1" noChangeAspect="1"/>
          </p:cNvPicPr>
          <p:nvPr>
            <p:ph type="pic" idx="1"/>
          </p:nvPr>
        </p:nvPicPr>
        <p:blipFill rotWithShape="1">
          <a:blip r:embed="rId5"/>
          <a:srcRect t="5592" r="-2" b="10746"/>
          <a:stretch/>
        </p:blipFill>
        <p:spPr>
          <a:xfrm>
            <a:off x="7552945" y="643465"/>
            <a:ext cx="3995592" cy="5103372"/>
          </a:xfrm>
          <a:prstGeom prst="rect">
            <a:avLst/>
          </a:prstGeom>
        </p:spPr>
      </p:pic>
    </p:spTree>
    <p:extLst>
      <p:ext uri="{BB962C8B-B14F-4D97-AF65-F5344CB8AC3E}">
        <p14:creationId xmlns:p14="http://schemas.microsoft.com/office/powerpoint/2010/main" val="10611893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91E3E68-B79D-4D0B-9917-2CDE4CDF5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1943F5-AF3B-42C6-8F70-E4EEBA6527E8}"/>
              </a:ext>
            </a:extLst>
          </p:cNvPr>
          <p:cNvSpPr>
            <a:spLocks noGrp="1"/>
          </p:cNvSpPr>
          <p:nvPr>
            <p:ph type="title"/>
          </p:nvPr>
        </p:nvSpPr>
        <p:spPr>
          <a:xfrm>
            <a:off x="5449289" y="2395881"/>
            <a:ext cx="5844759" cy="1598540"/>
          </a:xfrm>
        </p:spPr>
        <p:txBody>
          <a:bodyPr vert="horz" lIns="91440" tIns="45720" rIns="91440" bIns="45720" rtlCol="0" anchor="ctr">
            <a:normAutofit/>
          </a:bodyPr>
          <a:lstStyle/>
          <a:p>
            <a:r>
              <a:rPr lang="en-US" sz="5400" b="1" dirty="0">
                <a:latin typeface="Times New Roman" panose="02020603050405020304" pitchFamily="18" charset="0"/>
                <a:cs typeface="Times New Roman" panose="02020603050405020304" pitchFamily="18" charset="0"/>
              </a:rPr>
              <a:t>Too Faced</a:t>
            </a:r>
            <a:endParaRPr lang="en-US" sz="5400" b="1" kern="120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imes New Roman" panose="02020603050405020304" pitchFamily="18" charset="0"/>
              <a:cs typeface="Times New Roman" panose="02020603050405020304" pitchFamily="18" charset="0"/>
            </a:endParaRPr>
          </a:p>
        </p:txBody>
      </p:sp>
      <p:pic>
        <p:nvPicPr>
          <p:cNvPr id="12" name="Picture 11">
            <a:extLst>
              <a:ext uri="{FF2B5EF4-FFF2-40B4-BE49-F238E27FC236}">
                <a16:creationId xmlns:a16="http://schemas.microsoft.com/office/drawing/2014/main" id="{5405F23C-C82E-4181-95EA-321F3D891A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964" r="2807" b="1446"/>
          <a:stretch/>
        </p:blipFill>
        <p:spPr>
          <a:xfrm>
            <a:off x="-10650" y="1"/>
            <a:ext cx="4966697" cy="6858000"/>
          </a:xfrm>
          <a:prstGeom prst="rect">
            <a:avLst/>
          </a:prstGeom>
        </p:spPr>
      </p:pic>
      <p:pic>
        <p:nvPicPr>
          <p:cNvPr id="5" name="Picture 5" descr="A person taking a selfie&#10;&#10;Description automatically generated">
            <a:extLst>
              <a:ext uri="{FF2B5EF4-FFF2-40B4-BE49-F238E27FC236}">
                <a16:creationId xmlns:a16="http://schemas.microsoft.com/office/drawing/2014/main" id="{9F77A252-C1FF-42A3-A47C-95770767E284}"/>
              </a:ext>
            </a:extLst>
          </p:cNvPr>
          <p:cNvPicPr>
            <a:picLocks noGrp="1" noChangeAspect="1"/>
          </p:cNvPicPr>
          <p:nvPr>
            <p:ph type="pic" idx="1"/>
          </p:nvPr>
        </p:nvPicPr>
        <p:blipFill rotWithShape="1">
          <a:blip r:embed="rId5"/>
          <a:srcRect t="3059" b="3059"/>
          <a:stretch/>
        </p:blipFill>
        <p:spPr>
          <a:xfrm>
            <a:off x="1238545" y="643465"/>
            <a:ext cx="3397463" cy="5103372"/>
          </a:xfrm>
          <a:prstGeom prst="rect">
            <a:avLst/>
          </a:prstGeom>
        </p:spPr>
      </p:pic>
      <p:sp>
        <p:nvSpPr>
          <p:cNvPr id="4" name="Text Placeholder 3">
            <a:extLst>
              <a:ext uri="{FF2B5EF4-FFF2-40B4-BE49-F238E27FC236}">
                <a16:creationId xmlns:a16="http://schemas.microsoft.com/office/drawing/2014/main" id="{9989BFCB-237F-45F9-B80B-4696BEA21999}"/>
              </a:ext>
            </a:extLst>
          </p:cNvPr>
          <p:cNvSpPr>
            <a:spLocks noGrp="1"/>
          </p:cNvSpPr>
          <p:nvPr>
            <p:ph type="body" sz="half" idx="2"/>
          </p:nvPr>
        </p:nvSpPr>
        <p:spPr>
          <a:xfrm>
            <a:off x="5279472" y="2396566"/>
            <a:ext cx="5844760" cy="1404726"/>
          </a:xfrm>
        </p:spPr>
        <p:txBody>
          <a:bodyPr vert="horz" lIns="91440" tIns="45720" rIns="91440" bIns="45720" rtlCol="0" anchor="ctr">
            <a:normAutofit/>
          </a:bodyPr>
          <a:lstStyle/>
          <a:p>
            <a:pPr algn="l"/>
            <a:endParaRPr lang="en-US" dirty="0">
              <a:latin typeface="Times New Roman" panose="02020603050405020304" pitchFamily="18" charset="0"/>
              <a:cs typeface="Times New Roman" panose="02020603050405020304" pitchFamily="18" charset="0"/>
            </a:endParaRPr>
          </a:p>
          <a:p>
            <a:pPr indent="-228600" algn="l">
              <a:buFont typeface="Wingdings 2" charset="2"/>
              <a:buChar char="•"/>
            </a:pPr>
            <a:endParaRPr lang="en-US" dirty="0"/>
          </a:p>
        </p:txBody>
      </p:sp>
    </p:spTree>
    <p:extLst>
      <p:ext uri="{BB962C8B-B14F-4D97-AF65-F5344CB8AC3E}">
        <p14:creationId xmlns:p14="http://schemas.microsoft.com/office/powerpoint/2010/main" val="21396101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A2456A0-13DF-4BA8-9BDD-168E874C42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9F3FECF5-F996-4ABB-9FD1-E841899813FA}"/>
              </a:ext>
            </a:extLst>
          </p:cNvPr>
          <p:cNvSpPr>
            <a:spLocks noGrp="1"/>
          </p:cNvSpPr>
          <p:nvPr>
            <p:ph type="body" sz="half" idx="2"/>
          </p:nvPr>
        </p:nvSpPr>
        <p:spPr>
          <a:xfrm>
            <a:off x="913795" y="1758940"/>
            <a:ext cx="5978072" cy="3340119"/>
          </a:xfrm>
        </p:spPr>
        <p:txBody>
          <a:bodyPr vert="horz" lIns="91440" tIns="45720" rIns="91440" bIns="45720" rtlCol="0" anchor="t">
            <a:normAutofit/>
          </a:bodyPr>
          <a:lstStyle/>
          <a:p>
            <a:pPr algn="l"/>
            <a:endParaRPr lang="en-US" dirty="0"/>
          </a:p>
          <a:p>
            <a:pPr algn="l"/>
            <a:endParaRPr lang="en-US" dirty="0"/>
          </a:p>
          <a:p>
            <a:pPr algn="l"/>
            <a:endParaRPr lang="en-US" dirty="0"/>
          </a:p>
          <a:p>
            <a:r>
              <a:rPr lang="en-US" sz="5400" b="1" kern="120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imes New Roman" panose="02020603050405020304" pitchFamily="18" charset="0"/>
                <a:ea typeface="+mj-ea"/>
                <a:cs typeface="Times New Roman" panose="02020603050405020304" pitchFamily="18" charset="0"/>
              </a:rPr>
              <a:t>Loft</a:t>
            </a:r>
            <a:endParaRPr lang="en-US" sz="5400" b="1" dirty="0">
              <a:latin typeface="Times New Roman" panose="02020603050405020304" pitchFamily="18" charset="0"/>
              <a:cs typeface="Times New Roman" panose="02020603050405020304" pitchFamily="18" charset="0"/>
            </a:endParaRPr>
          </a:p>
        </p:txBody>
      </p:sp>
      <p:pic>
        <p:nvPicPr>
          <p:cNvPr id="12" name="Picture 11">
            <a:extLst>
              <a:ext uri="{FF2B5EF4-FFF2-40B4-BE49-F238E27FC236}">
                <a16:creationId xmlns:a16="http://schemas.microsoft.com/office/drawing/2014/main" id="{7AEE9CAC-347C-43C2-AE87-6BC5566E60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964" r="2807" b="1446"/>
          <a:stretch/>
        </p:blipFill>
        <p:spPr>
          <a:xfrm>
            <a:off x="7232905" y="1"/>
            <a:ext cx="4959095" cy="6858000"/>
          </a:xfrm>
          <a:prstGeom prst="rect">
            <a:avLst/>
          </a:prstGeom>
        </p:spPr>
      </p:pic>
      <p:pic>
        <p:nvPicPr>
          <p:cNvPr id="5" name="Picture 5" descr="A person taking a selfie&#10;&#10;Description automatically generated">
            <a:extLst>
              <a:ext uri="{FF2B5EF4-FFF2-40B4-BE49-F238E27FC236}">
                <a16:creationId xmlns:a16="http://schemas.microsoft.com/office/drawing/2014/main" id="{783E9F34-228F-4955-A729-273DC3AD5D31}"/>
              </a:ext>
            </a:extLst>
          </p:cNvPr>
          <p:cNvPicPr>
            <a:picLocks noGrp="1" noChangeAspect="1"/>
          </p:cNvPicPr>
          <p:nvPr>
            <p:ph type="pic" idx="1"/>
          </p:nvPr>
        </p:nvPicPr>
        <p:blipFill rotWithShape="1">
          <a:blip r:embed="rId5"/>
          <a:srcRect t="6629" b="6629"/>
          <a:stretch/>
        </p:blipFill>
        <p:spPr>
          <a:xfrm>
            <a:off x="7552945" y="643465"/>
            <a:ext cx="3397658" cy="5103372"/>
          </a:xfrm>
          <a:prstGeom prst="rect">
            <a:avLst/>
          </a:prstGeom>
        </p:spPr>
      </p:pic>
    </p:spTree>
    <p:extLst>
      <p:ext uri="{BB962C8B-B14F-4D97-AF65-F5344CB8AC3E}">
        <p14:creationId xmlns:p14="http://schemas.microsoft.com/office/powerpoint/2010/main" val="26910342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91E3E68-B79D-4D0B-9917-2CDE4CDF5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5405F23C-C82E-4181-95EA-321F3D891A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964" r="2807" b="1446"/>
          <a:stretch/>
        </p:blipFill>
        <p:spPr>
          <a:xfrm>
            <a:off x="-10650" y="1"/>
            <a:ext cx="4966697" cy="6858000"/>
          </a:xfrm>
          <a:prstGeom prst="rect">
            <a:avLst/>
          </a:prstGeom>
        </p:spPr>
      </p:pic>
      <p:pic>
        <p:nvPicPr>
          <p:cNvPr id="5" name="Picture 5" descr="A picture containing text&#10;&#10;Description automatically generated">
            <a:extLst>
              <a:ext uri="{FF2B5EF4-FFF2-40B4-BE49-F238E27FC236}">
                <a16:creationId xmlns:a16="http://schemas.microsoft.com/office/drawing/2014/main" id="{6EFC7883-6583-4497-8892-226F2023FCFB}"/>
              </a:ext>
            </a:extLst>
          </p:cNvPr>
          <p:cNvPicPr>
            <a:picLocks noGrp="1" noChangeAspect="1"/>
          </p:cNvPicPr>
          <p:nvPr>
            <p:ph type="pic" idx="1"/>
          </p:nvPr>
        </p:nvPicPr>
        <p:blipFill rotWithShape="1">
          <a:blip r:embed="rId5"/>
          <a:srcRect l="1311" r="1311"/>
          <a:stretch/>
        </p:blipFill>
        <p:spPr>
          <a:xfrm>
            <a:off x="1231859" y="643465"/>
            <a:ext cx="3404148" cy="5103372"/>
          </a:xfrm>
          <a:prstGeom prst="rect">
            <a:avLst/>
          </a:prstGeom>
        </p:spPr>
      </p:pic>
      <p:sp>
        <p:nvSpPr>
          <p:cNvPr id="4" name="Text Placeholder 3">
            <a:extLst>
              <a:ext uri="{FF2B5EF4-FFF2-40B4-BE49-F238E27FC236}">
                <a16:creationId xmlns:a16="http://schemas.microsoft.com/office/drawing/2014/main" id="{2C8F1A45-2B48-4012-8F7E-2FE87FEE7B2C}"/>
              </a:ext>
            </a:extLst>
          </p:cNvPr>
          <p:cNvSpPr>
            <a:spLocks noGrp="1"/>
          </p:cNvSpPr>
          <p:nvPr>
            <p:ph type="body" sz="half" idx="2"/>
          </p:nvPr>
        </p:nvSpPr>
        <p:spPr>
          <a:xfrm>
            <a:off x="5651643" y="1779858"/>
            <a:ext cx="5844760" cy="3298283"/>
          </a:xfrm>
        </p:spPr>
        <p:txBody>
          <a:bodyPr vert="horz" lIns="91440" tIns="45720" rIns="91440" bIns="45720" rtlCol="0" anchor="ctr">
            <a:normAutofit/>
          </a:bodyPr>
          <a:lstStyle/>
          <a:p>
            <a:r>
              <a:rPr lang="en-US" sz="5400" b="1" dirty="0">
                <a:latin typeface="Times New Roman" panose="02020603050405020304" pitchFamily="18" charset="0"/>
                <a:cs typeface="Times New Roman" panose="02020603050405020304" pitchFamily="18" charset="0"/>
              </a:rPr>
              <a:t>Adore Me</a:t>
            </a:r>
          </a:p>
        </p:txBody>
      </p:sp>
    </p:spTree>
    <p:extLst>
      <p:ext uri="{BB962C8B-B14F-4D97-AF65-F5344CB8AC3E}">
        <p14:creationId xmlns:p14="http://schemas.microsoft.com/office/powerpoint/2010/main" val="18139350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8CDD186-03E3-4AED-BEB6-0B3BEC2080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4DE02773-0AD5-4422-9A7E-B0E00B03AAC0}"/>
              </a:ext>
            </a:extLst>
          </p:cNvPr>
          <p:cNvSpPr>
            <a:spLocks noGrp="1"/>
          </p:cNvSpPr>
          <p:nvPr>
            <p:ph type="body" sz="half" idx="2"/>
          </p:nvPr>
        </p:nvSpPr>
        <p:spPr>
          <a:xfrm>
            <a:off x="931410" y="1567626"/>
            <a:ext cx="5978072" cy="3722748"/>
          </a:xfrm>
        </p:spPr>
        <p:txBody>
          <a:bodyPr vert="horz" lIns="91440" tIns="45720" rIns="91440" bIns="45720" rtlCol="0" anchor="ctr">
            <a:normAutofit/>
          </a:bodyPr>
          <a:lstStyle/>
          <a:p>
            <a:pPr>
              <a:buClr>
                <a:srgbClr val="F90E65"/>
              </a:buClr>
            </a:pPr>
            <a:r>
              <a:rPr lang="en-US" sz="5400" b="1" dirty="0" err="1">
                <a:latin typeface="Times New Roman" panose="02020603050405020304" pitchFamily="18" charset="0"/>
                <a:cs typeface="Times New Roman" panose="02020603050405020304" pitchFamily="18" charset="0"/>
              </a:rPr>
              <a:t>CupShe</a:t>
            </a:r>
            <a:endParaRPr lang="en-US" sz="5400" b="1" dirty="0">
              <a:latin typeface="Times New Roman" panose="02020603050405020304" pitchFamily="18" charset="0"/>
              <a:cs typeface="Times New Roman" panose="02020603050405020304" pitchFamily="18" charset="0"/>
            </a:endParaRPr>
          </a:p>
        </p:txBody>
      </p:sp>
      <p:pic>
        <p:nvPicPr>
          <p:cNvPr id="12" name="Picture 11">
            <a:extLst>
              <a:ext uri="{FF2B5EF4-FFF2-40B4-BE49-F238E27FC236}">
                <a16:creationId xmlns:a16="http://schemas.microsoft.com/office/drawing/2014/main" id="{1CF706DA-13E8-4A4F-9260-551FB8127B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964" r="2807" b="1446"/>
          <a:stretch/>
        </p:blipFill>
        <p:spPr>
          <a:xfrm>
            <a:off x="7232905" y="1"/>
            <a:ext cx="4959095" cy="6858000"/>
          </a:xfrm>
          <a:prstGeom prst="rect">
            <a:avLst/>
          </a:prstGeom>
        </p:spPr>
      </p:pic>
      <p:pic>
        <p:nvPicPr>
          <p:cNvPr id="5" name="Picture 5">
            <a:extLst>
              <a:ext uri="{FF2B5EF4-FFF2-40B4-BE49-F238E27FC236}">
                <a16:creationId xmlns:a16="http://schemas.microsoft.com/office/drawing/2014/main" id="{CF7A92D7-21CF-4ABC-A73E-B0AF2F38763E}"/>
              </a:ext>
            </a:extLst>
          </p:cNvPr>
          <p:cNvPicPr>
            <a:picLocks noGrp="1" noChangeAspect="1"/>
          </p:cNvPicPr>
          <p:nvPr>
            <p:ph type="pic" idx="1"/>
          </p:nvPr>
        </p:nvPicPr>
        <p:blipFill rotWithShape="1">
          <a:blip r:embed="rId5"/>
          <a:srcRect r="1204" b="-3"/>
          <a:stretch/>
        </p:blipFill>
        <p:spPr>
          <a:xfrm>
            <a:off x="7552945" y="643465"/>
            <a:ext cx="3995592" cy="5103372"/>
          </a:xfrm>
          <a:prstGeom prst="rect">
            <a:avLst/>
          </a:prstGeom>
        </p:spPr>
      </p:pic>
    </p:spTree>
    <p:extLst>
      <p:ext uri="{BB962C8B-B14F-4D97-AF65-F5344CB8AC3E}">
        <p14:creationId xmlns:p14="http://schemas.microsoft.com/office/powerpoint/2010/main" val="12540813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91E3E68-B79D-4D0B-9917-2CDE4CDF5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5405F23C-C82E-4181-95EA-321F3D891A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964" r="2807" b="1446"/>
          <a:stretch/>
        </p:blipFill>
        <p:spPr>
          <a:xfrm>
            <a:off x="-10650" y="1"/>
            <a:ext cx="4966697" cy="6858000"/>
          </a:xfrm>
          <a:prstGeom prst="rect">
            <a:avLst/>
          </a:prstGeom>
        </p:spPr>
      </p:pic>
      <p:pic>
        <p:nvPicPr>
          <p:cNvPr id="5" name="Picture 5">
            <a:extLst>
              <a:ext uri="{FF2B5EF4-FFF2-40B4-BE49-F238E27FC236}">
                <a16:creationId xmlns:a16="http://schemas.microsoft.com/office/drawing/2014/main" id="{02BD3AD3-FEF6-43A9-9573-737AC6406A2D}"/>
              </a:ext>
            </a:extLst>
          </p:cNvPr>
          <p:cNvPicPr>
            <a:picLocks noGrp="1" noChangeAspect="1"/>
          </p:cNvPicPr>
          <p:nvPr>
            <p:ph type="pic" idx="1"/>
          </p:nvPr>
        </p:nvPicPr>
        <p:blipFill rotWithShape="1">
          <a:blip r:embed="rId5"/>
          <a:srcRect t="414" b="414"/>
          <a:stretch/>
        </p:blipFill>
        <p:spPr>
          <a:xfrm>
            <a:off x="1226795" y="643465"/>
            <a:ext cx="3409212" cy="5103372"/>
          </a:xfrm>
          <a:prstGeom prst="rect">
            <a:avLst/>
          </a:prstGeom>
        </p:spPr>
      </p:pic>
      <p:sp>
        <p:nvSpPr>
          <p:cNvPr id="4" name="Text Placeholder 3">
            <a:extLst>
              <a:ext uri="{FF2B5EF4-FFF2-40B4-BE49-F238E27FC236}">
                <a16:creationId xmlns:a16="http://schemas.microsoft.com/office/drawing/2014/main" id="{F09DB738-1FD8-4C43-A09F-7ED45460E9D9}"/>
              </a:ext>
            </a:extLst>
          </p:cNvPr>
          <p:cNvSpPr>
            <a:spLocks noGrp="1"/>
          </p:cNvSpPr>
          <p:nvPr>
            <p:ph type="body" sz="half" idx="2"/>
          </p:nvPr>
        </p:nvSpPr>
        <p:spPr>
          <a:xfrm>
            <a:off x="5292535" y="1546009"/>
            <a:ext cx="5844760" cy="3298283"/>
          </a:xfrm>
        </p:spPr>
        <p:txBody>
          <a:bodyPr vert="horz" lIns="91440" tIns="45720" rIns="91440" bIns="45720" rtlCol="0" anchor="ctr">
            <a:normAutofit/>
          </a:bodyPr>
          <a:lstStyle/>
          <a:p>
            <a:r>
              <a:rPr lang="en-US" sz="5400" b="1" dirty="0">
                <a:latin typeface="Times New Roman" panose="02020603050405020304" pitchFamily="18" charset="0"/>
                <a:cs typeface="Times New Roman" panose="02020603050405020304" pitchFamily="18" charset="0"/>
              </a:rPr>
              <a:t>Adore Me</a:t>
            </a:r>
          </a:p>
        </p:txBody>
      </p:sp>
    </p:spTree>
    <p:extLst>
      <p:ext uri="{BB962C8B-B14F-4D97-AF65-F5344CB8AC3E}">
        <p14:creationId xmlns:p14="http://schemas.microsoft.com/office/powerpoint/2010/main" val="6574302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1313A6A-9346-4C81-B09D-627F5CB902FA}"/>
              </a:ext>
            </a:extLst>
          </p:cNvPr>
          <p:cNvPicPr>
            <a:picLocks noChangeAspect="1"/>
          </p:cNvPicPr>
          <p:nvPr/>
        </p:nvPicPr>
        <p:blipFill rotWithShape="1">
          <a:blip r:embed="rId3"/>
          <a:srcRect l="27118" r="21770" b="-1"/>
          <a:stretch/>
        </p:blipFill>
        <p:spPr>
          <a:xfrm>
            <a:off x="-8622" y="10"/>
            <a:ext cx="6096000" cy="6857990"/>
          </a:xfrm>
          <a:prstGeom prst="rect">
            <a:avLst/>
          </a:prstGeom>
        </p:spPr>
      </p:pic>
      <p:sp>
        <p:nvSpPr>
          <p:cNvPr id="2" name="Title 1">
            <a:extLst>
              <a:ext uri="{FF2B5EF4-FFF2-40B4-BE49-F238E27FC236}">
                <a16:creationId xmlns:a16="http://schemas.microsoft.com/office/drawing/2014/main" id="{93628A0D-67E1-484B-BCC7-30514CB33C3D}"/>
              </a:ext>
            </a:extLst>
          </p:cNvPr>
          <p:cNvSpPr>
            <a:spLocks noGrp="1"/>
          </p:cNvSpPr>
          <p:nvPr>
            <p:ph type="title"/>
          </p:nvPr>
        </p:nvSpPr>
        <p:spPr>
          <a:xfrm>
            <a:off x="6900493" y="609600"/>
            <a:ext cx="4538124" cy="970450"/>
          </a:xfrm>
        </p:spPr>
        <p:txBody>
          <a:bodyPr anchor="b">
            <a:noAutofit/>
          </a:bodyPr>
          <a:lstStyle/>
          <a:p>
            <a:pPr algn="l">
              <a:lnSpc>
                <a:spcPct val="90000"/>
              </a:lnSpc>
            </a:pPr>
            <a:r>
              <a:rPr lang="en-US" sz="3600" b="1" dirty="0">
                <a:latin typeface="Times New Roman" panose="02020603050405020304" pitchFamily="18" charset="0"/>
                <a:cs typeface="Times New Roman" panose="02020603050405020304" pitchFamily="18" charset="0"/>
              </a:rPr>
              <a:t>Oppression of Women in Social Media</a:t>
            </a:r>
          </a:p>
        </p:txBody>
      </p:sp>
      <p:sp>
        <p:nvSpPr>
          <p:cNvPr id="3" name="Content Placeholder 2">
            <a:extLst>
              <a:ext uri="{FF2B5EF4-FFF2-40B4-BE49-F238E27FC236}">
                <a16:creationId xmlns:a16="http://schemas.microsoft.com/office/drawing/2014/main" id="{72772182-09E9-462A-ACB0-2E5B65F11CC6}"/>
              </a:ext>
            </a:extLst>
          </p:cNvPr>
          <p:cNvSpPr>
            <a:spLocks noGrp="1"/>
          </p:cNvSpPr>
          <p:nvPr>
            <p:ph idx="1"/>
          </p:nvPr>
        </p:nvSpPr>
        <p:spPr>
          <a:xfrm>
            <a:off x="6967757" y="2189649"/>
            <a:ext cx="4403596" cy="4058751"/>
          </a:xfrm>
        </p:spPr>
        <p:txBody>
          <a:bodyPr anchor="t">
            <a:normAutofit/>
          </a:bodyPr>
          <a:lstStyle/>
          <a:p>
            <a:r>
              <a:rPr lang="en-US" sz="1800" b="0" i="0" dirty="0">
                <a:effectLst/>
                <a:latin typeface="Times New Roman" panose="02020603050405020304" pitchFamily="18" charset="0"/>
                <a:cs typeface="Times New Roman" panose="02020603050405020304" pitchFamily="18" charset="0"/>
              </a:rPr>
              <a:t>“This reticence of women in Social Media is largely a result of the unfavorable, and even often abusive, responses they get purely on the basis of their gender (</a:t>
            </a:r>
            <a:r>
              <a:rPr lang="en-US" sz="1800" dirty="0">
                <a:effectLst/>
                <a:latin typeface="Times New Roman" panose="02020603050405020304" pitchFamily="18" charset="0"/>
                <a:cs typeface="Times New Roman" panose="02020603050405020304" pitchFamily="18" charset="0"/>
              </a:rPr>
              <a:t>Ramasubbu, 2017)”.</a:t>
            </a:r>
          </a:p>
          <a:p>
            <a:r>
              <a:rPr lang="en-US" sz="1800" b="0" i="0" dirty="0">
                <a:effectLst/>
                <a:latin typeface="Times New Roman" panose="02020603050405020304" pitchFamily="18" charset="0"/>
                <a:cs typeface="Times New Roman" panose="02020603050405020304" pitchFamily="18" charset="0"/>
              </a:rPr>
              <a:t>“Pornography, e-mail harassment, “flaming” (abusive or obscene language), and cyber-stalking are some of the issues faced by women in social media (</a:t>
            </a:r>
            <a:r>
              <a:rPr lang="en-US" sz="1800" dirty="0">
                <a:effectLst/>
                <a:latin typeface="Times New Roman" panose="02020603050405020304" pitchFamily="18" charset="0"/>
                <a:cs typeface="Times New Roman" panose="02020603050405020304" pitchFamily="18" charset="0"/>
              </a:rPr>
              <a:t>Ramasubbu, 2017)”.</a:t>
            </a:r>
          </a:p>
          <a:p>
            <a:endParaRPr lang="en-US" sz="1800" dirty="0">
              <a:effectLst/>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767763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13AA3-D935-40F1-9766-5D936AABEDD6}"/>
              </a:ext>
            </a:extLst>
          </p:cNvPr>
          <p:cNvSpPr>
            <a:spLocks noGrp="1"/>
          </p:cNvSpPr>
          <p:nvPr>
            <p:ph type="title"/>
          </p:nvPr>
        </p:nvSpPr>
        <p:spPr>
          <a:xfrm>
            <a:off x="913795" y="609600"/>
            <a:ext cx="5978072" cy="970450"/>
          </a:xfrm>
        </p:spPr>
        <p:txBody>
          <a:bodyPr vert="horz" lIns="91440" tIns="45720" rIns="91440" bIns="45720" rtlCol="0" anchor="ctr">
            <a:noAutofit/>
          </a:bodyPr>
          <a:lstStyle/>
          <a:p>
            <a:pPr>
              <a:lnSpc>
                <a:spcPct val="90000"/>
              </a:lnSpc>
            </a:pPr>
            <a:r>
              <a:rPr lang="en-US" sz="4000" b="1" dirty="0">
                <a:latin typeface="Times New Roman" panose="02020603050405020304" pitchFamily="18" charset="0"/>
                <a:cs typeface="Times New Roman" panose="02020603050405020304" pitchFamily="18" charset="0"/>
              </a:rPr>
              <a:t>Social Media and Gender Stereotyping</a:t>
            </a:r>
          </a:p>
        </p:txBody>
      </p:sp>
      <p:sp>
        <p:nvSpPr>
          <p:cNvPr id="3" name="TextBox 2">
            <a:extLst>
              <a:ext uri="{FF2B5EF4-FFF2-40B4-BE49-F238E27FC236}">
                <a16:creationId xmlns:a16="http://schemas.microsoft.com/office/drawing/2014/main" id="{A802B284-CB07-4BE1-8608-605FB7ED2931}"/>
              </a:ext>
            </a:extLst>
          </p:cNvPr>
          <p:cNvSpPr txBox="1"/>
          <p:nvPr/>
        </p:nvSpPr>
        <p:spPr>
          <a:xfrm>
            <a:off x="913795" y="1929010"/>
            <a:ext cx="5978072" cy="3866048"/>
          </a:xfrm>
          <a:prstGeom prst="rect">
            <a:avLst/>
          </a:prstGeom>
        </p:spPr>
        <p:txBody>
          <a:bodyPr vert="horz" lIns="91440" tIns="45720" rIns="91440" bIns="45720" rtlCol="0" anchor="ctr">
            <a:normAutofit/>
          </a:bodyPr>
          <a:lstStyle/>
          <a:p>
            <a:pPr marL="285750" indent="-285750">
              <a:spcBef>
                <a:spcPct val="20000"/>
              </a:spcBef>
              <a:spcAft>
                <a:spcPts val="600"/>
              </a:spcAft>
              <a:buClr>
                <a:srgbClr val="AF7263"/>
              </a:buClr>
              <a:buSzPct val="70000"/>
              <a:buFont typeface="Wingdings 2" charset="2"/>
              <a:buChar char="-"/>
            </a:pPr>
            <a:r>
              <a:rPr lang="en-US" b="0" i="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imes New Roman" panose="02020603050405020304" pitchFamily="18" charset="0"/>
                <a:cs typeface="Times New Roman" panose="02020603050405020304" pitchFamily="18" charset="0"/>
              </a:rPr>
              <a:t>Commercials that appear in social networking sites, can be a source of gender stereotyping (</a:t>
            </a:r>
            <a:r>
              <a:rPr lang="en-US"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imes New Roman" panose="02020603050405020304" pitchFamily="18" charset="0"/>
                <a:cs typeface="Times New Roman" panose="02020603050405020304" pitchFamily="18" charset="0"/>
              </a:rPr>
              <a:t>Ramasubbu, 2017).</a:t>
            </a:r>
            <a:r>
              <a:rPr lang="en-US" b="0" i="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imes New Roman" panose="02020603050405020304" pitchFamily="18" charset="0"/>
                <a:cs typeface="Times New Roman" panose="02020603050405020304" pitchFamily="18" charset="0"/>
              </a:rPr>
              <a:t> </a:t>
            </a:r>
          </a:p>
          <a:p>
            <a:pPr>
              <a:spcBef>
                <a:spcPct val="20000"/>
              </a:spcBef>
              <a:spcAft>
                <a:spcPts val="600"/>
              </a:spcAft>
              <a:buClr>
                <a:srgbClr val="AF7263"/>
              </a:buClr>
              <a:buSzPct val="70000"/>
              <a:buFont typeface="Wingdings 2" charset="2"/>
            </a:pPr>
            <a:endParaRPr lang="en-US" b="0" i="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imes New Roman" panose="02020603050405020304" pitchFamily="18" charset="0"/>
              <a:cs typeface="Times New Roman" panose="02020603050405020304" pitchFamily="18" charset="0"/>
            </a:endParaRPr>
          </a:p>
          <a:p>
            <a:pPr marL="285750" indent="-285750">
              <a:spcBef>
                <a:spcPct val="20000"/>
              </a:spcBef>
              <a:spcAft>
                <a:spcPts val="600"/>
              </a:spcAft>
              <a:buClr>
                <a:srgbClr val="AF7263"/>
              </a:buClr>
              <a:buSzPct val="70000"/>
              <a:buFont typeface="Wingdings 2" charset="2"/>
              <a:buChar char="-"/>
            </a:pPr>
            <a:r>
              <a:rPr lang="en-US"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imes New Roman" panose="02020603050405020304" pitchFamily="18" charset="0"/>
                <a:cs typeface="Times New Roman" panose="02020603050405020304" pitchFamily="18" charset="0"/>
              </a:rPr>
              <a:t>“</a:t>
            </a:r>
            <a:r>
              <a:rPr lang="en-US" b="0" i="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imes New Roman" panose="02020603050405020304" pitchFamily="18" charset="0"/>
                <a:cs typeface="Times New Roman" panose="02020603050405020304" pitchFamily="18" charset="0"/>
              </a:rPr>
              <a:t>Women are more often presented in commercials involving cosmetic and domestic products while ads for men focus on cars, business products or investments (</a:t>
            </a:r>
            <a:r>
              <a:rPr lang="en-US"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imes New Roman" panose="02020603050405020304" pitchFamily="18" charset="0"/>
                <a:cs typeface="Times New Roman" panose="02020603050405020304" pitchFamily="18" charset="0"/>
              </a:rPr>
              <a:t>Ramasubbu, 2017)”.</a:t>
            </a:r>
          </a:p>
          <a:p>
            <a:pPr>
              <a:spcBef>
                <a:spcPct val="20000"/>
              </a:spcBef>
              <a:spcAft>
                <a:spcPts val="600"/>
              </a:spcAft>
              <a:buClr>
                <a:srgbClr val="AF7263"/>
              </a:buClr>
              <a:buSzPct val="70000"/>
              <a:buFont typeface="Wingdings 2" charset="2"/>
            </a:pPr>
            <a:endParaRPr lang="en-US"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imes New Roman" panose="02020603050405020304" pitchFamily="18" charset="0"/>
              <a:cs typeface="Times New Roman" panose="02020603050405020304" pitchFamily="18" charset="0"/>
            </a:endParaRPr>
          </a:p>
          <a:p>
            <a:pPr marL="285750" indent="-285750">
              <a:spcBef>
                <a:spcPct val="20000"/>
              </a:spcBef>
              <a:spcAft>
                <a:spcPts val="600"/>
              </a:spcAft>
              <a:buClr>
                <a:srgbClr val="AF7263"/>
              </a:buClr>
              <a:buSzPct val="70000"/>
              <a:buFont typeface="Wingdings 2" charset="2"/>
              <a:buChar char="-"/>
            </a:pPr>
            <a:r>
              <a:rPr lang="en-US"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imes New Roman" panose="02020603050405020304" pitchFamily="18" charset="0"/>
                <a:cs typeface="Times New Roman" panose="02020603050405020304" pitchFamily="18" charset="0"/>
              </a:rPr>
              <a:t>Many a</a:t>
            </a:r>
            <a:r>
              <a:rPr lang="en-US" b="0" i="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imes New Roman" panose="02020603050405020304" pitchFamily="18" charset="0"/>
                <a:cs typeface="Times New Roman" panose="02020603050405020304" pitchFamily="18" charset="0"/>
              </a:rPr>
              <a:t>ds show entire figures of women and close-up shots for men, objectifying the female body (</a:t>
            </a:r>
            <a:r>
              <a:rPr lang="en-US"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imes New Roman" panose="02020603050405020304" pitchFamily="18" charset="0"/>
                <a:cs typeface="Times New Roman" panose="02020603050405020304" pitchFamily="18" charset="0"/>
              </a:rPr>
              <a:t>Ramasubbu, 2017).</a:t>
            </a:r>
          </a:p>
        </p:txBody>
      </p:sp>
      <p:pic>
        <p:nvPicPr>
          <p:cNvPr id="4" name="Picture 3">
            <a:extLst>
              <a:ext uri="{FF2B5EF4-FFF2-40B4-BE49-F238E27FC236}">
                <a16:creationId xmlns:a16="http://schemas.microsoft.com/office/drawing/2014/main" id="{42C4B341-1B0C-412F-8C86-90B4E65F80A2}"/>
              </a:ext>
            </a:extLst>
          </p:cNvPr>
          <p:cNvPicPr>
            <a:picLocks noChangeAspect="1"/>
          </p:cNvPicPr>
          <p:nvPr/>
        </p:nvPicPr>
        <p:blipFill rotWithShape="1">
          <a:blip r:embed="rId3"/>
          <a:srcRect l="132"/>
          <a:stretch/>
        </p:blipFill>
        <p:spPr>
          <a:xfrm>
            <a:off x="7620351" y="10"/>
            <a:ext cx="4571649" cy="6857990"/>
          </a:xfrm>
          <a:prstGeom prst="rect">
            <a:avLst/>
          </a:prstGeom>
        </p:spPr>
      </p:pic>
    </p:spTree>
    <p:extLst>
      <p:ext uri="{BB962C8B-B14F-4D97-AF65-F5344CB8AC3E}">
        <p14:creationId xmlns:p14="http://schemas.microsoft.com/office/powerpoint/2010/main" val="4468850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B8DB4-6299-482E-94AD-5F01930E1C13}"/>
              </a:ext>
            </a:extLst>
          </p:cNvPr>
          <p:cNvSpPr>
            <a:spLocks noGrp="1"/>
          </p:cNvSpPr>
          <p:nvPr>
            <p:ph type="title"/>
          </p:nvPr>
        </p:nvSpPr>
        <p:spPr>
          <a:xfrm>
            <a:off x="913795" y="609600"/>
            <a:ext cx="10353762" cy="970450"/>
          </a:xfrm>
        </p:spPr>
        <p:txBody>
          <a:bodyPr vert="horz" lIns="91440" tIns="45720" rIns="91440" bIns="45720" rtlCol="0" anchor="ctr">
            <a:normAutofit/>
          </a:bodyPr>
          <a:lstStyle/>
          <a:p>
            <a:r>
              <a:rPr lang="en-US" b="1" dirty="0">
                <a:latin typeface="Times New Roman" panose="02020603050405020304" pitchFamily="18" charset="0"/>
                <a:cs typeface="Times New Roman" panose="02020603050405020304" pitchFamily="18" charset="0"/>
              </a:rPr>
              <a:t>Adolescent Girls in Social Media</a:t>
            </a:r>
          </a:p>
        </p:txBody>
      </p:sp>
      <p:pic>
        <p:nvPicPr>
          <p:cNvPr id="4" name="Picture 3">
            <a:extLst>
              <a:ext uri="{FF2B5EF4-FFF2-40B4-BE49-F238E27FC236}">
                <a16:creationId xmlns:a16="http://schemas.microsoft.com/office/drawing/2014/main" id="{5DEEA6EF-CE9B-432D-B0C3-233121ED6291}"/>
              </a:ext>
            </a:extLst>
          </p:cNvPr>
          <p:cNvPicPr>
            <a:picLocks noChangeAspect="1"/>
          </p:cNvPicPr>
          <p:nvPr/>
        </p:nvPicPr>
        <p:blipFill rotWithShape="1">
          <a:blip r:embed="rId3"/>
          <a:srcRect l="4451" r="12567" b="-1"/>
          <a:stretch/>
        </p:blipFill>
        <p:spPr>
          <a:xfrm>
            <a:off x="1046760" y="2129667"/>
            <a:ext cx="4065464" cy="3258006"/>
          </a:xfrm>
          <a:prstGeom prst="rect">
            <a:avLst/>
          </a:prstGeom>
        </p:spPr>
      </p:pic>
      <p:sp>
        <p:nvSpPr>
          <p:cNvPr id="3" name="TextBox 2">
            <a:extLst>
              <a:ext uri="{FF2B5EF4-FFF2-40B4-BE49-F238E27FC236}">
                <a16:creationId xmlns:a16="http://schemas.microsoft.com/office/drawing/2014/main" id="{417D5265-CA19-4E44-8C37-F5F5A98B4F5A}"/>
              </a:ext>
            </a:extLst>
          </p:cNvPr>
          <p:cNvSpPr txBox="1"/>
          <p:nvPr/>
        </p:nvSpPr>
        <p:spPr>
          <a:xfrm>
            <a:off x="5722862" y="1732449"/>
            <a:ext cx="5546272" cy="4058751"/>
          </a:xfrm>
          <a:prstGeom prst="rect">
            <a:avLst/>
          </a:prstGeom>
        </p:spPr>
        <p:txBody>
          <a:bodyPr vert="horz" lIns="91440" tIns="45720" rIns="91440" bIns="45720" rtlCol="0" anchor="ctr">
            <a:normAutofit/>
          </a:bodyPr>
          <a:lstStyle/>
          <a:p>
            <a:pPr marL="285750" indent="-285750">
              <a:spcBef>
                <a:spcPct val="20000"/>
              </a:spcBef>
              <a:spcAft>
                <a:spcPts val="600"/>
              </a:spcAft>
              <a:buClr>
                <a:srgbClr val="BB7462"/>
              </a:buClr>
              <a:buSzPct val="70000"/>
              <a:buFont typeface="Wingdings 2" charset="2"/>
              <a:buChar char="-"/>
            </a:pPr>
            <a:r>
              <a:rPr lang="en-US" b="0" i="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imes New Roman" panose="02020603050405020304" pitchFamily="18" charset="0"/>
                <a:cs typeface="Times New Roman" panose="02020603050405020304" pitchFamily="18" charset="0"/>
              </a:rPr>
              <a:t>“Adolescent girls are also more likely to share personal information than boys, thus exposing themselves to possible sexual predation or cyber bullying” (Thompson, 2018).</a:t>
            </a:r>
          </a:p>
          <a:p>
            <a:pPr>
              <a:spcBef>
                <a:spcPct val="20000"/>
              </a:spcBef>
              <a:spcAft>
                <a:spcPts val="600"/>
              </a:spcAft>
              <a:buClr>
                <a:srgbClr val="BB7462"/>
              </a:buClr>
              <a:buSzPct val="70000"/>
              <a:buFont typeface="Wingdings 2" charset="2"/>
            </a:pPr>
            <a:endParaRPr lang="en-US" b="0" i="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imes New Roman" panose="02020603050405020304" pitchFamily="18" charset="0"/>
              <a:cs typeface="Times New Roman" panose="02020603050405020304" pitchFamily="18" charset="0"/>
            </a:endParaRPr>
          </a:p>
          <a:p>
            <a:pPr marL="285750" indent="-285750">
              <a:spcBef>
                <a:spcPct val="20000"/>
              </a:spcBef>
              <a:spcAft>
                <a:spcPts val="600"/>
              </a:spcAft>
              <a:buClr>
                <a:srgbClr val="BB7462"/>
              </a:buClr>
              <a:buSzPct val="70000"/>
              <a:buFont typeface="Wingdings 2" charset="2"/>
              <a:buChar char="-"/>
            </a:pPr>
            <a:r>
              <a:rPr lang="en-US" b="0" i="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imes New Roman" panose="02020603050405020304" pitchFamily="18" charset="0"/>
                <a:cs typeface="Times New Roman" panose="02020603050405020304" pitchFamily="18" charset="0"/>
              </a:rPr>
              <a:t>“Adolescent girls and boys differ in the types of content they post to their profiles; girls reportedly post “cute” pictures, either of themselves or random, while boys were more likely to share pictures and comments that they described as self-promoting and often containing sexual content or references to alcohol” (Thompson, 2018). </a:t>
            </a:r>
            <a:endParaRPr lang="en-US"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655966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05752-9852-46AC-86F3-CBBDF3E991E3}"/>
              </a:ext>
            </a:extLst>
          </p:cNvPr>
          <p:cNvSpPr>
            <a:spLocks noGrp="1"/>
          </p:cNvSpPr>
          <p:nvPr>
            <p:ph type="title"/>
          </p:nvPr>
        </p:nvSpPr>
        <p:spPr>
          <a:xfrm>
            <a:off x="913795" y="609600"/>
            <a:ext cx="3078749" cy="970450"/>
          </a:xfrm>
        </p:spPr>
        <p:txBody>
          <a:bodyPr vert="horz" lIns="91440" tIns="45720" rIns="91440" bIns="45720" rtlCol="0" anchor="b">
            <a:normAutofit/>
          </a:bodyPr>
          <a:lstStyle/>
          <a:p>
            <a:pPr algn="l"/>
            <a:r>
              <a:rPr lang="en-US" sz="3200" b="1" dirty="0">
                <a:latin typeface="Times New Roman" panose="02020603050405020304" pitchFamily="18" charset="0"/>
                <a:cs typeface="Times New Roman" panose="02020603050405020304" pitchFamily="18" charset="0"/>
              </a:rPr>
              <a:t>Social Media and Body Image</a:t>
            </a:r>
          </a:p>
        </p:txBody>
      </p:sp>
      <p:sp>
        <p:nvSpPr>
          <p:cNvPr id="5" name="TextBox 4">
            <a:extLst>
              <a:ext uri="{FF2B5EF4-FFF2-40B4-BE49-F238E27FC236}">
                <a16:creationId xmlns:a16="http://schemas.microsoft.com/office/drawing/2014/main" id="{DC37B701-2251-4DC9-8744-0F4B26EA4FA2}"/>
              </a:ext>
            </a:extLst>
          </p:cNvPr>
          <p:cNvSpPr txBox="1"/>
          <p:nvPr/>
        </p:nvSpPr>
        <p:spPr>
          <a:xfrm>
            <a:off x="763483" y="2026810"/>
            <a:ext cx="3583049" cy="4058751"/>
          </a:xfrm>
          <a:prstGeom prst="rect">
            <a:avLst/>
          </a:prstGeom>
        </p:spPr>
        <p:txBody>
          <a:bodyPr vert="horz" lIns="91440" tIns="45720" rIns="91440" bIns="45720" rtlCol="0" anchor="t">
            <a:normAutofit fontScale="92500" lnSpcReduction="20000"/>
          </a:bodyPr>
          <a:lstStyle/>
          <a:p>
            <a:pPr marL="285750" indent="-285750">
              <a:lnSpc>
                <a:spcPct val="90000"/>
              </a:lnSpc>
              <a:spcBef>
                <a:spcPct val="20000"/>
              </a:spcBef>
              <a:spcAft>
                <a:spcPts val="600"/>
              </a:spcAft>
              <a:buClr>
                <a:schemeClr val="tx2"/>
              </a:buClr>
              <a:buSzPct val="70000"/>
              <a:buFont typeface="Wingdings 2" charset="2"/>
              <a:buChar char="-"/>
            </a:pPr>
            <a:r>
              <a:rPr lang="en-US" sz="1900" i="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imes New Roman" panose="02020603050405020304" pitchFamily="18" charset="0"/>
                <a:cs typeface="Times New Roman" panose="02020603050405020304" pitchFamily="18" charset="0"/>
              </a:rPr>
              <a:t>"Social media has become a way to put these false images right in your field of vision whether you opt for them or not," </a:t>
            </a:r>
            <a:r>
              <a:rPr lang="en-US" sz="1900" i="0" dirty="0" err="1">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imes New Roman" panose="02020603050405020304" pitchFamily="18" charset="0"/>
                <a:cs typeface="Times New Roman" panose="02020603050405020304" pitchFamily="18" charset="0"/>
              </a:rPr>
              <a:t>Mramor</a:t>
            </a:r>
            <a:r>
              <a:rPr lang="en-US" sz="1900" i="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imes New Roman" panose="02020603050405020304" pitchFamily="18" charset="0"/>
                <a:cs typeface="Times New Roman" panose="02020603050405020304" pitchFamily="18" charset="0"/>
              </a:rPr>
              <a:t> said. </a:t>
            </a:r>
          </a:p>
          <a:p>
            <a:pPr marL="285750" indent="-285750">
              <a:lnSpc>
                <a:spcPct val="90000"/>
              </a:lnSpc>
              <a:spcBef>
                <a:spcPct val="20000"/>
              </a:spcBef>
              <a:spcAft>
                <a:spcPts val="600"/>
              </a:spcAft>
              <a:buClr>
                <a:schemeClr val="tx2"/>
              </a:buClr>
              <a:buSzPct val="70000"/>
              <a:buFont typeface="Wingdings 2" charset="2"/>
              <a:buChar char="-"/>
            </a:pPr>
            <a:r>
              <a:rPr lang="en-US" sz="1900" i="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imes New Roman" panose="02020603050405020304" pitchFamily="18" charset="0"/>
                <a:cs typeface="Times New Roman" panose="02020603050405020304" pitchFamily="18" charset="0"/>
              </a:rPr>
              <a:t>“Women are less likely to be happy with their bodies if they spend more than an hour a day on social media, the findings showed (Thompson, 2018)”.</a:t>
            </a:r>
          </a:p>
          <a:p>
            <a:pPr marL="285750" indent="-285750">
              <a:lnSpc>
                <a:spcPct val="90000"/>
              </a:lnSpc>
              <a:spcBef>
                <a:spcPct val="20000"/>
              </a:spcBef>
              <a:spcAft>
                <a:spcPts val="600"/>
              </a:spcAft>
              <a:buClr>
                <a:schemeClr val="tx2"/>
              </a:buClr>
              <a:buSzPct val="70000"/>
              <a:buFont typeface="Wingdings 2" charset="2"/>
              <a:buChar char="-"/>
            </a:pPr>
            <a:r>
              <a:rPr lang="en-US" sz="1900" b="0" i="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imes New Roman" panose="02020603050405020304" pitchFamily="18" charset="0"/>
                <a:cs typeface="Times New Roman" panose="02020603050405020304" pitchFamily="18" charset="0"/>
              </a:rPr>
              <a:t>The feedback women receive on social media could be making them insecure, particularly if they fail to realize that "what people post is nearly always images of themselves in a positive light," Graff said.</a:t>
            </a:r>
            <a:endParaRPr lang="en-US" sz="1900" i="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imes New Roman" panose="02020603050405020304" pitchFamily="18" charset="0"/>
              <a:cs typeface="Times New Roman" panose="02020603050405020304" pitchFamily="18" charset="0"/>
            </a:endParaRPr>
          </a:p>
          <a:p>
            <a:pPr marL="285750" indent="-285750">
              <a:lnSpc>
                <a:spcPct val="90000"/>
              </a:lnSpc>
              <a:spcBef>
                <a:spcPct val="20000"/>
              </a:spcBef>
              <a:spcAft>
                <a:spcPts val="600"/>
              </a:spcAft>
              <a:buClr>
                <a:schemeClr val="tx2"/>
              </a:buClr>
              <a:buSzPct val="70000"/>
              <a:buFont typeface="Wingdings 2" charset="2"/>
              <a:buChar char="-"/>
            </a:pPr>
            <a:endParaRPr lang="en-US" sz="150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endParaRPr>
          </a:p>
        </p:txBody>
      </p:sp>
      <p:pic>
        <p:nvPicPr>
          <p:cNvPr id="4" name="Picture 3">
            <a:extLst>
              <a:ext uri="{FF2B5EF4-FFF2-40B4-BE49-F238E27FC236}">
                <a16:creationId xmlns:a16="http://schemas.microsoft.com/office/drawing/2014/main" id="{902F4D9C-AD07-457E-AF6C-A933FC560878}"/>
              </a:ext>
            </a:extLst>
          </p:cNvPr>
          <p:cNvPicPr>
            <a:picLocks noChangeAspect="1"/>
          </p:cNvPicPr>
          <p:nvPr/>
        </p:nvPicPr>
        <p:blipFill rotWithShape="1">
          <a:blip r:embed="rId3"/>
          <a:srcRect l="22301" r="-2" b="-2"/>
          <a:stretch/>
        </p:blipFill>
        <p:spPr>
          <a:xfrm>
            <a:off x="5120640" y="1438360"/>
            <a:ext cx="5676236" cy="3835314"/>
          </a:xfrm>
          <a:prstGeom prst="rect">
            <a:avLst/>
          </a:prstGeom>
        </p:spPr>
      </p:pic>
    </p:spTree>
    <p:extLst>
      <p:ext uri="{BB962C8B-B14F-4D97-AF65-F5344CB8AC3E}">
        <p14:creationId xmlns:p14="http://schemas.microsoft.com/office/powerpoint/2010/main" val="6436803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07622-EAC0-4875-A6DC-6B4EEE922743}"/>
              </a:ext>
            </a:extLst>
          </p:cNvPr>
          <p:cNvSpPr>
            <a:spLocks noGrp="1"/>
          </p:cNvSpPr>
          <p:nvPr>
            <p:ph type="title"/>
          </p:nvPr>
        </p:nvSpPr>
        <p:spPr>
          <a:xfrm>
            <a:off x="5279472" y="609600"/>
            <a:ext cx="5844759" cy="970450"/>
          </a:xfrm>
        </p:spPr>
        <p:txBody>
          <a:bodyPr vert="horz" lIns="91440" tIns="45720" rIns="91440" bIns="45720" rtlCol="0" anchor="ctr">
            <a:noAutofit/>
          </a:bodyPr>
          <a:lstStyle/>
          <a:p>
            <a:pPr>
              <a:lnSpc>
                <a:spcPct val="90000"/>
              </a:lnSpc>
            </a:pPr>
            <a:r>
              <a:rPr lang="en-US" sz="3600" b="1" dirty="0">
                <a:latin typeface="Times New Roman" panose="02020603050405020304" pitchFamily="18" charset="0"/>
                <a:cs typeface="Times New Roman" panose="02020603050405020304" pitchFamily="18" charset="0"/>
              </a:rPr>
              <a:t>Exploitation of Women in Social Media</a:t>
            </a:r>
          </a:p>
        </p:txBody>
      </p:sp>
      <p:pic>
        <p:nvPicPr>
          <p:cNvPr id="4" name="Picture 3">
            <a:extLst>
              <a:ext uri="{FF2B5EF4-FFF2-40B4-BE49-F238E27FC236}">
                <a16:creationId xmlns:a16="http://schemas.microsoft.com/office/drawing/2014/main" id="{2A62927F-F47E-4959-8E70-52C00A16959A}"/>
              </a:ext>
            </a:extLst>
          </p:cNvPr>
          <p:cNvPicPr>
            <a:picLocks noChangeAspect="1"/>
          </p:cNvPicPr>
          <p:nvPr/>
        </p:nvPicPr>
        <p:blipFill rotWithShape="1">
          <a:blip r:embed="rId3"/>
          <a:srcRect l="324" r="64573" b="-2"/>
          <a:stretch/>
        </p:blipFill>
        <p:spPr>
          <a:xfrm>
            <a:off x="632815" y="643465"/>
            <a:ext cx="4003193" cy="5103372"/>
          </a:xfrm>
          <a:prstGeom prst="rect">
            <a:avLst/>
          </a:prstGeom>
        </p:spPr>
      </p:pic>
      <p:sp>
        <p:nvSpPr>
          <p:cNvPr id="3" name="TextBox 2">
            <a:extLst>
              <a:ext uri="{FF2B5EF4-FFF2-40B4-BE49-F238E27FC236}">
                <a16:creationId xmlns:a16="http://schemas.microsoft.com/office/drawing/2014/main" id="{C8CF616B-3AA6-446E-9797-8234CE8451E6}"/>
              </a:ext>
            </a:extLst>
          </p:cNvPr>
          <p:cNvSpPr txBox="1"/>
          <p:nvPr/>
        </p:nvSpPr>
        <p:spPr>
          <a:xfrm>
            <a:off x="5279472" y="2141952"/>
            <a:ext cx="5844760" cy="3866048"/>
          </a:xfrm>
          <a:prstGeom prst="rect">
            <a:avLst/>
          </a:prstGeom>
        </p:spPr>
        <p:txBody>
          <a:bodyPr vert="horz" lIns="91440" tIns="45720" rIns="91440" bIns="45720" rtlCol="0" anchor="ctr">
            <a:noAutofit/>
          </a:bodyPr>
          <a:lstStyle/>
          <a:p>
            <a:pPr marL="285750" indent="-285750">
              <a:lnSpc>
                <a:spcPct val="90000"/>
              </a:lnSpc>
              <a:spcBef>
                <a:spcPct val="20000"/>
              </a:spcBef>
              <a:spcAft>
                <a:spcPts val="600"/>
              </a:spcAft>
              <a:buClr>
                <a:srgbClr val="E06591"/>
              </a:buClr>
              <a:buSzPct val="70000"/>
              <a:buFont typeface="Wingdings 2" charset="2"/>
              <a:buChar char="-"/>
            </a:pPr>
            <a:r>
              <a:rPr lang="en-US" b="0" i="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imes New Roman" panose="02020603050405020304" pitchFamily="18" charset="0"/>
                <a:cs typeface="Times New Roman" panose="02020603050405020304" pitchFamily="18" charset="0"/>
              </a:rPr>
              <a:t>“Over the last 25 years, big clothing and cosmetic brands have started targeting young girls. Advertisements show them wearing highly provocative dresses, make-up, and often in age-inappropriate, hypersexualized postures and body language” (Sen et al, 2020).</a:t>
            </a:r>
          </a:p>
          <a:p>
            <a:pPr marL="285750" indent="-285750">
              <a:lnSpc>
                <a:spcPct val="90000"/>
              </a:lnSpc>
              <a:spcBef>
                <a:spcPct val="20000"/>
              </a:spcBef>
              <a:spcAft>
                <a:spcPts val="600"/>
              </a:spcAft>
              <a:buClr>
                <a:srgbClr val="E06591"/>
              </a:buClr>
              <a:buSzPct val="70000"/>
              <a:buFont typeface="Wingdings 2" charset="2"/>
              <a:buChar char="-"/>
            </a:pPr>
            <a:r>
              <a:rPr lang="en-US"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imes New Roman" panose="02020603050405020304" pitchFamily="18" charset="0"/>
                <a:cs typeface="Times New Roman" panose="02020603050405020304" pitchFamily="18" charset="0"/>
              </a:rPr>
              <a:t>W</a:t>
            </a:r>
            <a:r>
              <a:rPr lang="en-US" b="0" i="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imes New Roman" panose="02020603050405020304" pitchFamily="18" charset="0"/>
                <a:cs typeface="Times New Roman" panose="02020603050405020304" pitchFamily="18" charset="0"/>
              </a:rPr>
              <a:t>omen feel their appearance is a measure of the amount of love and the power they receive. As a result, It puts tremendous pressure on them to conform to conventional beauty standards (Sen et al, 2020).</a:t>
            </a:r>
          </a:p>
          <a:p>
            <a:pPr marL="285750" indent="-285750">
              <a:lnSpc>
                <a:spcPct val="90000"/>
              </a:lnSpc>
              <a:spcBef>
                <a:spcPct val="20000"/>
              </a:spcBef>
              <a:spcAft>
                <a:spcPts val="600"/>
              </a:spcAft>
              <a:buClr>
                <a:srgbClr val="E06591"/>
              </a:buClr>
              <a:buSzPct val="70000"/>
              <a:buFont typeface="Wingdings 2" charset="2"/>
              <a:buChar char="-"/>
            </a:pPr>
            <a:r>
              <a:rPr lang="en-US" b="0" i="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imes New Roman" panose="02020603050405020304" pitchFamily="18" charset="0"/>
                <a:cs typeface="Times New Roman" panose="02020603050405020304" pitchFamily="18" charset="0"/>
              </a:rPr>
              <a:t>“According to UNICEF, ‘The objectification and sexualization of girls in the media is linked to violence against women and girls worldwide’” (Sen et al, 2020). </a:t>
            </a:r>
          </a:p>
          <a:p>
            <a:pPr marL="285750" indent="-285750">
              <a:lnSpc>
                <a:spcPct val="90000"/>
              </a:lnSpc>
              <a:spcBef>
                <a:spcPct val="20000"/>
              </a:spcBef>
              <a:spcAft>
                <a:spcPts val="600"/>
              </a:spcAft>
              <a:buClr>
                <a:srgbClr val="E06591"/>
              </a:buClr>
              <a:buSzPct val="70000"/>
              <a:buFont typeface="Wingdings 2" charset="2"/>
              <a:buChar char="-"/>
            </a:pPr>
            <a:r>
              <a:rPr lang="en-US" b="0" i="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imes New Roman" panose="02020603050405020304" pitchFamily="18" charset="0"/>
                <a:cs typeface="Times New Roman" panose="02020603050405020304" pitchFamily="18" charset="0"/>
              </a:rPr>
              <a:t>Women are often portrayed as objects of pleasure. Boys and men tend to internalize that message, and it influences their subconscious biases of how they view women (Sen et al, 2020).</a:t>
            </a:r>
          </a:p>
        </p:txBody>
      </p:sp>
    </p:spTree>
    <p:extLst>
      <p:ext uri="{BB962C8B-B14F-4D97-AF65-F5344CB8AC3E}">
        <p14:creationId xmlns:p14="http://schemas.microsoft.com/office/powerpoint/2010/main" val="28691468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028" name="Rectangle 70">
            <a:extLst>
              <a:ext uri="{FF2B5EF4-FFF2-40B4-BE49-F238E27FC236}">
                <a16:creationId xmlns:a16="http://schemas.microsoft.com/office/drawing/2014/main" id="{3A7F5D76-1FEC-470A-B476-70574A89C7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26D910-D27D-465D-9284-D1BCA0D27A64}"/>
              </a:ext>
            </a:extLst>
          </p:cNvPr>
          <p:cNvSpPr>
            <a:spLocks noGrp="1"/>
          </p:cNvSpPr>
          <p:nvPr>
            <p:ph type="title"/>
          </p:nvPr>
        </p:nvSpPr>
        <p:spPr>
          <a:xfrm>
            <a:off x="913795" y="609600"/>
            <a:ext cx="10353762" cy="1257300"/>
          </a:xfrm>
        </p:spPr>
        <p:txBody>
          <a:bodyPr>
            <a:normAutofit/>
          </a:bodyPr>
          <a:lstStyle/>
          <a:p>
            <a:r>
              <a:rPr lang="en-US" b="1" dirty="0">
                <a:latin typeface="Times New Roman" panose="02020603050405020304" pitchFamily="18" charset="0"/>
                <a:cs typeface="Times New Roman" panose="02020603050405020304" pitchFamily="18" charset="0"/>
              </a:rPr>
              <a:t>Advertising in Film </a:t>
            </a:r>
          </a:p>
        </p:txBody>
      </p:sp>
      <p:sp>
        <p:nvSpPr>
          <p:cNvPr id="3" name="Content Placeholder 2">
            <a:extLst>
              <a:ext uri="{FF2B5EF4-FFF2-40B4-BE49-F238E27FC236}">
                <a16:creationId xmlns:a16="http://schemas.microsoft.com/office/drawing/2014/main" id="{E05F4EE1-C408-40B3-9DB5-6925C58993C8}"/>
              </a:ext>
            </a:extLst>
          </p:cNvPr>
          <p:cNvSpPr>
            <a:spLocks noGrp="1"/>
          </p:cNvSpPr>
          <p:nvPr>
            <p:ph idx="1"/>
          </p:nvPr>
        </p:nvSpPr>
        <p:spPr>
          <a:xfrm>
            <a:off x="913795" y="2132822"/>
            <a:ext cx="5546272" cy="3658378"/>
          </a:xfrm>
        </p:spPr>
        <p:txBody>
          <a:bodyPr anchor="ctr">
            <a:normAutofit/>
          </a:bodyPr>
          <a:lstStyle/>
          <a:p>
            <a:pPr>
              <a:lnSpc>
                <a:spcPct val="100000"/>
              </a:lnSpc>
            </a:pPr>
            <a:r>
              <a:rPr lang="en-US" sz="2000" dirty="0">
                <a:latin typeface="Times New Roman" panose="02020603050405020304" pitchFamily="18" charset="0"/>
                <a:cs typeface="Times New Roman" panose="02020603050405020304" pitchFamily="18" charset="0"/>
              </a:rPr>
              <a:t>Film advertising is a marketing strategy which results into a large viewing.</a:t>
            </a:r>
          </a:p>
          <a:p>
            <a:pPr>
              <a:lnSpc>
                <a:spcPct val="100000"/>
              </a:lnSpc>
            </a:pPr>
            <a:r>
              <a:rPr lang="en-US" sz="2000" dirty="0">
                <a:latin typeface="Times New Roman" panose="02020603050405020304" pitchFamily="18" charset="0"/>
                <a:cs typeface="Times New Roman" panose="02020603050405020304" pitchFamily="18" charset="0"/>
              </a:rPr>
              <a:t>Advertising is used to promote a film to its intended audience and beyond.</a:t>
            </a:r>
          </a:p>
          <a:p>
            <a:pPr>
              <a:lnSpc>
                <a:spcPct val="100000"/>
              </a:lnSpc>
            </a:pPr>
            <a:r>
              <a:rPr lang="en-US" sz="2000" dirty="0">
                <a:latin typeface="Times New Roman" panose="02020603050405020304" pitchFamily="18" charset="0"/>
                <a:cs typeface="Times New Roman" panose="02020603050405020304" pitchFamily="18" charset="0"/>
              </a:rPr>
              <a:t>It is essential as making of the film</a:t>
            </a:r>
          </a:p>
          <a:p>
            <a:pPr>
              <a:lnSpc>
                <a:spcPct val="100000"/>
              </a:lnSpc>
            </a:pPr>
            <a:r>
              <a:rPr lang="en-US" sz="2000" dirty="0">
                <a:latin typeface="Times New Roman" panose="02020603050405020304" pitchFamily="18" charset="0"/>
                <a:cs typeface="Times New Roman" panose="02020603050405020304" pitchFamily="18" charset="0"/>
              </a:rPr>
              <a:t>It is done to ensure the movie is a ‘must see’ film</a:t>
            </a:r>
          </a:p>
          <a:p>
            <a:pPr>
              <a:lnSpc>
                <a:spcPct val="100000"/>
              </a:lnSpc>
            </a:pPr>
            <a:r>
              <a:rPr lang="en-US" sz="2000" dirty="0">
                <a:latin typeface="Times New Roman" panose="02020603050405020304" pitchFamily="18" charset="0"/>
                <a:cs typeface="Times New Roman" panose="02020603050405020304" pitchFamily="18" charset="0"/>
              </a:rPr>
              <a:t>Different advertising strategies: posters, interviews,</a:t>
            </a:r>
          </a:p>
          <a:p>
            <a:pPr>
              <a:lnSpc>
                <a:spcPct val="100000"/>
              </a:lnSpc>
            </a:pPr>
            <a:r>
              <a:rPr lang="en-US" sz="2000" dirty="0">
                <a:latin typeface="Times New Roman" panose="02020603050405020304" pitchFamily="18" charset="0"/>
                <a:cs typeface="Times New Roman" panose="02020603050405020304" pitchFamily="18" charset="0"/>
              </a:rPr>
              <a:t>billboards and magazine interviews.</a:t>
            </a:r>
          </a:p>
        </p:txBody>
      </p:sp>
      <p:pic>
        <p:nvPicPr>
          <p:cNvPr id="1026" name="Picture 2" descr="28 Great Horror Movie Posters | Fandango">
            <a:extLst>
              <a:ext uri="{FF2B5EF4-FFF2-40B4-BE49-F238E27FC236}">
                <a16:creationId xmlns:a16="http://schemas.microsoft.com/office/drawing/2014/main" id="{0C320152-6F2F-4A88-A82C-7FCE15BF74F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066560" y="2623495"/>
            <a:ext cx="4065464" cy="2276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54785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D7A9AA5A-F6B5-4D1A-9F8C-0B6D0D928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214CE9-9949-4FCF-9438-E6D3E5871A4B}"/>
              </a:ext>
            </a:extLst>
          </p:cNvPr>
          <p:cNvSpPr>
            <a:spLocks noGrp="1"/>
          </p:cNvSpPr>
          <p:nvPr>
            <p:ph type="title"/>
          </p:nvPr>
        </p:nvSpPr>
        <p:spPr>
          <a:xfrm>
            <a:off x="913795" y="609600"/>
            <a:ext cx="10353762" cy="1257300"/>
          </a:xfrm>
        </p:spPr>
        <p:txBody>
          <a:bodyPr>
            <a:normAutofit/>
          </a:bodyPr>
          <a:lstStyle/>
          <a:p>
            <a:r>
              <a:rPr lang="en-US" b="1" dirty="0">
                <a:latin typeface="Times New Roman" panose="02020603050405020304" pitchFamily="18" charset="0"/>
                <a:cs typeface="Times New Roman" panose="02020603050405020304" pitchFamily="18" charset="0"/>
              </a:rPr>
              <a:t>Posters</a:t>
            </a:r>
          </a:p>
        </p:txBody>
      </p:sp>
      <p:pic>
        <p:nvPicPr>
          <p:cNvPr id="15" name="Picture 11">
            <a:extLst>
              <a:ext uri="{FF2B5EF4-FFF2-40B4-BE49-F238E27FC236}">
                <a16:creationId xmlns:a16="http://schemas.microsoft.com/office/drawing/2014/main" id="{C115FFBB-C8EA-4BA2-A5DD-FE37795051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914400" y="1998132"/>
            <a:ext cx="4333632" cy="3521077"/>
          </a:xfrm>
          <a:prstGeom prst="rect">
            <a:avLst/>
          </a:prstGeom>
        </p:spPr>
      </p:pic>
      <p:pic>
        <p:nvPicPr>
          <p:cNvPr id="5" name="Picture 4">
            <a:extLst>
              <a:ext uri="{FF2B5EF4-FFF2-40B4-BE49-F238E27FC236}">
                <a16:creationId xmlns:a16="http://schemas.microsoft.com/office/drawing/2014/main" id="{63A67513-6A30-4642-8C1D-7A0F71A26961}"/>
              </a:ext>
            </a:extLst>
          </p:cNvPr>
          <p:cNvPicPr>
            <a:picLocks noChangeAspect="1"/>
          </p:cNvPicPr>
          <p:nvPr/>
        </p:nvPicPr>
        <p:blipFill rotWithShape="1">
          <a:blip r:embed="rId4"/>
          <a:srcRect r="16961" b="-2"/>
          <a:stretch/>
        </p:blipFill>
        <p:spPr>
          <a:xfrm>
            <a:off x="1046760" y="2129667"/>
            <a:ext cx="4065464" cy="3258006"/>
          </a:xfrm>
          <a:prstGeom prst="rect">
            <a:avLst/>
          </a:prstGeom>
        </p:spPr>
      </p:pic>
      <p:sp>
        <p:nvSpPr>
          <p:cNvPr id="3" name="Content Placeholder 2">
            <a:extLst>
              <a:ext uri="{FF2B5EF4-FFF2-40B4-BE49-F238E27FC236}">
                <a16:creationId xmlns:a16="http://schemas.microsoft.com/office/drawing/2014/main" id="{620CF4BB-3ED5-461D-818B-AEF0DEC88E9E}"/>
              </a:ext>
            </a:extLst>
          </p:cNvPr>
          <p:cNvSpPr>
            <a:spLocks noGrp="1"/>
          </p:cNvSpPr>
          <p:nvPr>
            <p:ph idx="1"/>
          </p:nvPr>
        </p:nvSpPr>
        <p:spPr>
          <a:xfrm>
            <a:off x="5722862" y="2129667"/>
            <a:ext cx="5546272" cy="3661533"/>
          </a:xfrm>
        </p:spPr>
        <p:txBody>
          <a:bodyPr anchor="ctr">
            <a:normAutofit/>
          </a:bodyPr>
          <a:lstStyle/>
          <a:p>
            <a:pPr>
              <a:lnSpc>
                <a:spcPct val="100000"/>
              </a:lnSpc>
            </a:pPr>
            <a:r>
              <a:rPr lang="en-US" sz="2000" dirty="0">
                <a:latin typeface="Times New Roman" panose="02020603050405020304" pitchFamily="18" charset="0"/>
                <a:cs typeface="Times New Roman" panose="02020603050405020304" pitchFamily="18" charset="0"/>
              </a:rPr>
              <a:t>All films have posters which are placed everywhere to accompany the film trailer.</a:t>
            </a:r>
          </a:p>
          <a:p>
            <a:pPr>
              <a:lnSpc>
                <a:spcPct val="100000"/>
              </a:lnSpc>
            </a:pPr>
            <a:r>
              <a:rPr lang="en-US" sz="2000" dirty="0">
                <a:latin typeface="Times New Roman" panose="02020603050405020304" pitchFamily="18" charset="0"/>
                <a:cs typeface="Times New Roman" panose="02020603050405020304" pitchFamily="18" charset="0"/>
              </a:rPr>
              <a:t>On bus stops, cinemas, streets, poles and buses.</a:t>
            </a:r>
          </a:p>
          <a:p>
            <a:pPr>
              <a:lnSpc>
                <a:spcPct val="100000"/>
              </a:lnSpc>
            </a:pPr>
            <a:r>
              <a:rPr lang="en-US" sz="2000" dirty="0">
                <a:latin typeface="Times New Roman" panose="02020603050405020304" pitchFamily="18" charset="0"/>
                <a:cs typeface="Times New Roman" panose="02020603050405020304" pitchFamily="18" charset="0"/>
              </a:rPr>
              <a:t>Designed to capture the attention of the people.</a:t>
            </a:r>
          </a:p>
          <a:p>
            <a:pPr>
              <a:lnSpc>
                <a:spcPct val="100000"/>
              </a:lnSpc>
            </a:pPr>
            <a:r>
              <a:rPr lang="en-US" sz="2000" dirty="0">
                <a:latin typeface="Times New Roman" panose="02020603050405020304" pitchFamily="18" charset="0"/>
                <a:cs typeface="Times New Roman" panose="02020603050405020304" pitchFamily="18" charset="0"/>
              </a:rPr>
              <a:t>To make people want to find out about the film.</a:t>
            </a:r>
          </a:p>
          <a:p>
            <a:pPr>
              <a:lnSpc>
                <a:spcPct val="100000"/>
              </a:lnSpc>
            </a:pPr>
            <a:r>
              <a:rPr lang="en-US" sz="2000" dirty="0">
                <a:latin typeface="Times New Roman" panose="02020603050405020304" pitchFamily="18" charset="0"/>
                <a:cs typeface="Times New Roman" panose="02020603050405020304" pitchFamily="18" charset="0"/>
              </a:rPr>
              <a:t>Done in the style of the film (Wang &amp; Lee, 2019). </a:t>
            </a:r>
          </a:p>
          <a:p>
            <a:pPr>
              <a:lnSpc>
                <a:spcPct val="100000"/>
              </a:lnSpc>
            </a:pPr>
            <a:r>
              <a:rPr lang="en-US" sz="2000" dirty="0">
                <a:latin typeface="Times New Roman" panose="02020603050405020304" pitchFamily="18" charset="0"/>
                <a:cs typeface="Times New Roman" panose="02020603050405020304" pitchFamily="18" charset="0"/>
              </a:rPr>
              <a:t>Include a tagline, title, starring and the actors.</a:t>
            </a:r>
          </a:p>
        </p:txBody>
      </p:sp>
    </p:spTree>
    <p:extLst>
      <p:ext uri="{BB962C8B-B14F-4D97-AF65-F5344CB8AC3E}">
        <p14:creationId xmlns:p14="http://schemas.microsoft.com/office/powerpoint/2010/main" val="36826454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3" name="Rectangle 8">
            <a:extLst>
              <a:ext uri="{FF2B5EF4-FFF2-40B4-BE49-F238E27FC236}">
                <a16:creationId xmlns:a16="http://schemas.microsoft.com/office/drawing/2014/main" id="{95CB840F-8E41-4CA5-B79B-25CC80AD23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B04D69-B874-4FE6-91C3-53955E7D35A0}"/>
              </a:ext>
            </a:extLst>
          </p:cNvPr>
          <p:cNvSpPr>
            <a:spLocks noGrp="1"/>
          </p:cNvSpPr>
          <p:nvPr>
            <p:ph type="title"/>
          </p:nvPr>
        </p:nvSpPr>
        <p:spPr>
          <a:xfrm>
            <a:off x="913796" y="643465"/>
            <a:ext cx="3382638" cy="1370605"/>
          </a:xfrm>
        </p:spPr>
        <p:txBody>
          <a:bodyPr>
            <a:normAutofit/>
          </a:bodyPr>
          <a:lstStyle/>
          <a:p>
            <a:pPr algn="l"/>
            <a:r>
              <a:rPr lang="en-US" sz="4000" b="1" dirty="0">
                <a:latin typeface="Times New Roman" panose="02020603050405020304" pitchFamily="18" charset="0"/>
                <a:cs typeface="Times New Roman" panose="02020603050405020304" pitchFamily="18" charset="0"/>
              </a:rPr>
              <a:t>TV Interviews</a:t>
            </a:r>
          </a:p>
        </p:txBody>
      </p:sp>
      <p:sp>
        <p:nvSpPr>
          <p:cNvPr id="3" name="Content Placeholder 2">
            <a:extLst>
              <a:ext uri="{FF2B5EF4-FFF2-40B4-BE49-F238E27FC236}">
                <a16:creationId xmlns:a16="http://schemas.microsoft.com/office/drawing/2014/main" id="{282F8B51-2DD2-4887-B3BE-0AACEFEA247C}"/>
              </a:ext>
            </a:extLst>
          </p:cNvPr>
          <p:cNvSpPr>
            <a:spLocks noGrp="1"/>
          </p:cNvSpPr>
          <p:nvPr>
            <p:ph idx="1"/>
          </p:nvPr>
        </p:nvSpPr>
        <p:spPr>
          <a:xfrm>
            <a:off x="913796" y="2247153"/>
            <a:ext cx="3358084" cy="3544046"/>
          </a:xfrm>
        </p:spPr>
        <p:txBody>
          <a:bodyPr>
            <a:normAutofit/>
          </a:bodyPr>
          <a:lstStyle/>
          <a:p>
            <a:r>
              <a:rPr lang="en-US" sz="1800" dirty="0">
                <a:latin typeface="Times New Roman" panose="02020603050405020304" pitchFamily="18" charset="0"/>
                <a:cs typeface="Times New Roman" panose="02020603050405020304" pitchFamily="18" charset="0"/>
              </a:rPr>
              <a:t>Booking talk shows for the actors to go market the movie.</a:t>
            </a:r>
          </a:p>
          <a:p>
            <a:r>
              <a:rPr lang="en-US" sz="1800" dirty="0">
                <a:latin typeface="Times New Roman" panose="02020603050405020304" pitchFamily="18" charset="0"/>
                <a:cs typeface="Times New Roman" panose="02020603050405020304" pitchFamily="18" charset="0"/>
              </a:rPr>
              <a:t>The stars go on shows with audiences to market the film.</a:t>
            </a:r>
          </a:p>
          <a:p>
            <a:r>
              <a:rPr lang="en-US" sz="1800" dirty="0">
                <a:latin typeface="Times New Roman" panose="02020603050405020304" pitchFamily="18" charset="0"/>
                <a:cs typeface="Times New Roman" panose="02020603050405020304" pitchFamily="18" charset="0"/>
              </a:rPr>
              <a:t>Doing this gets the movie out to the wider audience.</a:t>
            </a:r>
          </a:p>
          <a:p>
            <a:r>
              <a:rPr lang="en-US" sz="1800" dirty="0">
                <a:latin typeface="Times New Roman" panose="02020603050405020304" pitchFamily="18" charset="0"/>
                <a:cs typeface="Times New Roman" panose="02020603050405020304" pitchFamily="18" charset="0"/>
              </a:rPr>
              <a:t>It makes the movie well known before it comes out officially(Paul, 2015).</a:t>
            </a:r>
          </a:p>
        </p:txBody>
      </p:sp>
      <p:pic>
        <p:nvPicPr>
          <p:cNvPr id="4" name="Picture 3">
            <a:extLst>
              <a:ext uri="{FF2B5EF4-FFF2-40B4-BE49-F238E27FC236}">
                <a16:creationId xmlns:a16="http://schemas.microsoft.com/office/drawing/2014/main" id="{A5C3D141-7792-4A63-B38B-DC71D3F38E7A}"/>
              </a:ext>
            </a:extLst>
          </p:cNvPr>
          <p:cNvPicPr>
            <a:picLocks noChangeAspect="1"/>
          </p:cNvPicPr>
          <p:nvPr/>
        </p:nvPicPr>
        <p:blipFill>
          <a:blip r:embed="rId3"/>
          <a:stretch>
            <a:fillRect/>
          </a:stretch>
        </p:blipFill>
        <p:spPr>
          <a:xfrm>
            <a:off x="5564721" y="643466"/>
            <a:ext cx="5334438" cy="5147733"/>
          </a:xfrm>
          <a:prstGeom prst="rect">
            <a:avLst/>
          </a:prstGeom>
        </p:spPr>
      </p:pic>
    </p:spTree>
    <p:extLst>
      <p:ext uri="{BB962C8B-B14F-4D97-AF65-F5344CB8AC3E}">
        <p14:creationId xmlns:p14="http://schemas.microsoft.com/office/powerpoint/2010/main" val="16460889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608E264-926B-434A-8D58-87ACA185D8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0E6680-EC13-46DA-BA3D-33E689C4C751}"/>
              </a:ext>
            </a:extLst>
          </p:cNvPr>
          <p:cNvSpPr>
            <a:spLocks noGrp="1"/>
          </p:cNvSpPr>
          <p:nvPr>
            <p:ph type="title"/>
          </p:nvPr>
        </p:nvSpPr>
        <p:spPr>
          <a:xfrm>
            <a:off x="5279472" y="609600"/>
            <a:ext cx="5844759" cy="970450"/>
          </a:xfrm>
        </p:spPr>
        <p:txBody>
          <a:bodyPr>
            <a:normAutofit/>
          </a:bodyPr>
          <a:lstStyle/>
          <a:p>
            <a:r>
              <a:rPr lang="en-US" dirty="0"/>
              <a:t>	</a:t>
            </a:r>
            <a:r>
              <a:rPr lang="en-US" b="1" dirty="0">
                <a:latin typeface="Times New Roman" panose="02020603050405020304" pitchFamily="18" charset="0"/>
                <a:cs typeface="Times New Roman" panose="02020603050405020304" pitchFamily="18" charset="0"/>
              </a:rPr>
              <a:t>Billboards</a:t>
            </a:r>
            <a:r>
              <a:rPr lang="en-US" dirty="0">
                <a:latin typeface="Times New Roman" panose="02020603050405020304" pitchFamily="18" charset="0"/>
                <a:cs typeface="Times New Roman" panose="02020603050405020304" pitchFamily="18" charset="0"/>
              </a:rPr>
              <a:t> </a:t>
            </a:r>
          </a:p>
        </p:txBody>
      </p:sp>
      <p:pic>
        <p:nvPicPr>
          <p:cNvPr id="12" name="Picture 11">
            <a:extLst>
              <a:ext uri="{FF2B5EF4-FFF2-40B4-BE49-F238E27FC236}">
                <a16:creationId xmlns:a16="http://schemas.microsoft.com/office/drawing/2014/main" id="{E67A036B-F109-477D-A092-D947533E27E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964" r="2807" b="1446"/>
          <a:stretch/>
        </p:blipFill>
        <p:spPr>
          <a:xfrm>
            <a:off x="-10650" y="1"/>
            <a:ext cx="4966697" cy="6858000"/>
          </a:xfrm>
          <a:prstGeom prst="rect">
            <a:avLst/>
          </a:prstGeom>
        </p:spPr>
      </p:pic>
      <p:pic>
        <p:nvPicPr>
          <p:cNvPr id="5" name="Picture 4">
            <a:extLst>
              <a:ext uri="{FF2B5EF4-FFF2-40B4-BE49-F238E27FC236}">
                <a16:creationId xmlns:a16="http://schemas.microsoft.com/office/drawing/2014/main" id="{A021268C-0835-404C-87EE-48AACE3EEA63}"/>
              </a:ext>
            </a:extLst>
          </p:cNvPr>
          <p:cNvPicPr>
            <a:picLocks noChangeAspect="1"/>
          </p:cNvPicPr>
          <p:nvPr/>
        </p:nvPicPr>
        <p:blipFill rotWithShape="1">
          <a:blip r:embed="rId4"/>
          <a:srcRect r="-2" b="14585"/>
          <a:stretch/>
        </p:blipFill>
        <p:spPr>
          <a:xfrm>
            <a:off x="632815" y="643465"/>
            <a:ext cx="4003193" cy="5103372"/>
          </a:xfrm>
          <a:prstGeom prst="rect">
            <a:avLst/>
          </a:prstGeom>
        </p:spPr>
      </p:pic>
      <p:sp>
        <p:nvSpPr>
          <p:cNvPr id="3" name="Content Placeholder 2">
            <a:extLst>
              <a:ext uri="{FF2B5EF4-FFF2-40B4-BE49-F238E27FC236}">
                <a16:creationId xmlns:a16="http://schemas.microsoft.com/office/drawing/2014/main" id="{3C91CDEA-B620-4210-BF22-40A70FB4FFC8}"/>
              </a:ext>
            </a:extLst>
          </p:cNvPr>
          <p:cNvSpPr>
            <a:spLocks noGrp="1"/>
          </p:cNvSpPr>
          <p:nvPr>
            <p:ph idx="1"/>
          </p:nvPr>
        </p:nvSpPr>
        <p:spPr>
          <a:xfrm>
            <a:off x="5279472" y="1828801"/>
            <a:ext cx="5844760" cy="3866048"/>
          </a:xfrm>
        </p:spPr>
        <p:txBody>
          <a:bodyPr anchor="ctr">
            <a:normAutofit/>
          </a:bodyPr>
          <a:lstStyle/>
          <a:p>
            <a:r>
              <a:rPr lang="en-US" sz="2100" dirty="0">
                <a:latin typeface="Times New Roman" panose="02020603050405020304" pitchFamily="18" charset="0"/>
                <a:cs typeface="Times New Roman" panose="02020603050405020304" pitchFamily="18" charset="0"/>
              </a:rPr>
              <a:t>Billboards are used to get the film to the general population.</a:t>
            </a:r>
          </a:p>
          <a:p>
            <a:r>
              <a:rPr lang="en-US" sz="2100" dirty="0">
                <a:latin typeface="Times New Roman" panose="02020603050405020304" pitchFamily="18" charset="0"/>
                <a:cs typeface="Times New Roman" panose="02020603050405020304" pitchFamily="18" charset="0"/>
              </a:rPr>
              <a:t>Are placed in places with a  lot of traffic</a:t>
            </a:r>
          </a:p>
          <a:p>
            <a:r>
              <a:rPr lang="en-US" sz="2100" dirty="0">
                <a:latin typeface="Times New Roman" panose="02020603050405020304" pitchFamily="18" charset="0"/>
                <a:cs typeface="Times New Roman" panose="02020603050405020304" pitchFamily="18" charset="0"/>
              </a:rPr>
              <a:t>Thus, they are seen by many people as possible.</a:t>
            </a:r>
          </a:p>
          <a:p>
            <a:r>
              <a:rPr lang="en-US" sz="2100" dirty="0">
                <a:latin typeface="Times New Roman" panose="02020603050405020304" pitchFamily="18" charset="0"/>
                <a:cs typeface="Times New Roman" panose="02020603050405020304" pitchFamily="18" charset="0"/>
              </a:rPr>
              <a:t>The film gets a lot of exposure.</a:t>
            </a:r>
          </a:p>
          <a:p>
            <a:r>
              <a:rPr lang="en-US" sz="2100" dirty="0">
                <a:latin typeface="Times New Roman" panose="02020603050405020304" pitchFamily="18" charset="0"/>
                <a:cs typeface="Times New Roman" panose="02020603050405020304" pitchFamily="18" charset="0"/>
              </a:rPr>
              <a:t>They are attractive and eye catching.</a:t>
            </a:r>
          </a:p>
          <a:p>
            <a:r>
              <a:rPr lang="en-US" sz="2100" dirty="0">
                <a:latin typeface="Times New Roman" panose="02020603050405020304" pitchFamily="18" charset="0"/>
                <a:cs typeface="Times New Roman" panose="02020603050405020304" pitchFamily="18" charset="0"/>
              </a:rPr>
              <a:t>They get the message in a matter of seconds (Wong, 2020). </a:t>
            </a:r>
          </a:p>
        </p:txBody>
      </p:sp>
    </p:spTree>
    <p:extLst>
      <p:ext uri="{BB962C8B-B14F-4D97-AF65-F5344CB8AC3E}">
        <p14:creationId xmlns:p14="http://schemas.microsoft.com/office/powerpoint/2010/main" val="23678776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8CDD186-03E3-4AED-BEB6-0B3BEC2080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D61DA6-F459-481F-8780-CC679ED8D9CB}"/>
              </a:ext>
            </a:extLst>
          </p:cNvPr>
          <p:cNvSpPr>
            <a:spLocks noGrp="1"/>
          </p:cNvSpPr>
          <p:nvPr>
            <p:ph type="title"/>
          </p:nvPr>
        </p:nvSpPr>
        <p:spPr>
          <a:xfrm>
            <a:off x="913795" y="609599"/>
            <a:ext cx="5978072" cy="1174075"/>
          </a:xfrm>
        </p:spPr>
        <p:txBody>
          <a:bodyPr>
            <a:normAutofit/>
          </a:bodyPr>
          <a:lstStyle/>
          <a:p>
            <a:r>
              <a:rPr lang="en-US" b="1" dirty="0">
                <a:latin typeface="Times New Roman" panose="02020603050405020304" pitchFamily="18" charset="0"/>
                <a:cs typeface="Times New Roman" panose="02020603050405020304" pitchFamily="18" charset="0"/>
              </a:rPr>
              <a:t>Magazine Interviews</a:t>
            </a:r>
          </a:p>
        </p:txBody>
      </p:sp>
      <p:sp>
        <p:nvSpPr>
          <p:cNvPr id="3" name="Content Placeholder 2">
            <a:extLst>
              <a:ext uri="{FF2B5EF4-FFF2-40B4-BE49-F238E27FC236}">
                <a16:creationId xmlns:a16="http://schemas.microsoft.com/office/drawing/2014/main" id="{D84314F0-6E67-4EA2-A13B-F7EB3446B738}"/>
              </a:ext>
            </a:extLst>
          </p:cNvPr>
          <p:cNvSpPr>
            <a:spLocks noGrp="1"/>
          </p:cNvSpPr>
          <p:nvPr>
            <p:ph idx="1"/>
          </p:nvPr>
        </p:nvSpPr>
        <p:spPr>
          <a:xfrm>
            <a:off x="913795" y="1972101"/>
            <a:ext cx="5978072" cy="3722748"/>
          </a:xfrm>
        </p:spPr>
        <p:txBody>
          <a:bodyPr anchor="ctr">
            <a:normAutofit/>
          </a:bodyPr>
          <a:lstStyle/>
          <a:p>
            <a:pPr>
              <a:lnSpc>
                <a:spcPct val="100000"/>
              </a:lnSpc>
              <a:buClr>
                <a:srgbClr val="F65DD5"/>
              </a:buClr>
            </a:pPr>
            <a:r>
              <a:rPr lang="en-US" dirty="0">
                <a:latin typeface="Times New Roman" panose="02020603050405020304" pitchFamily="18" charset="0"/>
                <a:cs typeface="Times New Roman" panose="02020603050405020304" pitchFamily="18" charset="0"/>
              </a:rPr>
              <a:t>They are done when the film is near releasing.</a:t>
            </a:r>
          </a:p>
          <a:p>
            <a:pPr>
              <a:lnSpc>
                <a:spcPct val="100000"/>
              </a:lnSpc>
              <a:buClr>
                <a:srgbClr val="F65DD5"/>
              </a:buClr>
            </a:pPr>
            <a:r>
              <a:rPr lang="en-US" dirty="0">
                <a:latin typeface="Times New Roman" panose="02020603050405020304" pitchFamily="18" charset="0"/>
                <a:cs typeface="Times New Roman" panose="02020603050405020304" pitchFamily="18" charset="0"/>
              </a:rPr>
              <a:t>They are done to promote and market the film.</a:t>
            </a:r>
          </a:p>
          <a:p>
            <a:pPr>
              <a:lnSpc>
                <a:spcPct val="100000"/>
              </a:lnSpc>
              <a:buClr>
                <a:srgbClr val="F65DD5"/>
              </a:buClr>
            </a:pPr>
            <a:r>
              <a:rPr lang="en-US" dirty="0">
                <a:latin typeface="Times New Roman" panose="02020603050405020304" pitchFamily="18" charset="0"/>
                <a:cs typeface="Times New Roman" panose="02020603050405020304" pitchFamily="18" charset="0"/>
              </a:rPr>
              <a:t>Tactic is used to get film to bigger audience.</a:t>
            </a:r>
          </a:p>
          <a:p>
            <a:pPr>
              <a:lnSpc>
                <a:spcPct val="100000"/>
              </a:lnSpc>
              <a:buClr>
                <a:srgbClr val="F65DD5"/>
              </a:buClr>
            </a:pPr>
            <a:r>
              <a:rPr lang="en-US" dirty="0">
                <a:latin typeface="Times New Roman" panose="02020603050405020304" pitchFamily="18" charset="0"/>
                <a:cs typeface="Times New Roman" panose="02020603050405020304" pitchFamily="18" charset="0"/>
              </a:rPr>
              <a:t>Offers audience personal interaction with actors.</a:t>
            </a:r>
          </a:p>
          <a:p>
            <a:pPr>
              <a:lnSpc>
                <a:spcPct val="100000"/>
              </a:lnSpc>
              <a:buClr>
                <a:srgbClr val="F65DD5"/>
              </a:buClr>
            </a:pPr>
            <a:r>
              <a:rPr lang="en-US" dirty="0">
                <a:latin typeface="Times New Roman" panose="02020603050405020304" pitchFamily="18" charset="0"/>
                <a:cs typeface="Times New Roman" panose="02020603050405020304" pitchFamily="18" charset="0"/>
              </a:rPr>
              <a:t>They address behind the scenes thus giving insight into the movie. </a:t>
            </a:r>
          </a:p>
        </p:txBody>
      </p:sp>
      <p:pic>
        <p:nvPicPr>
          <p:cNvPr id="11" name="Picture 10">
            <a:extLst>
              <a:ext uri="{FF2B5EF4-FFF2-40B4-BE49-F238E27FC236}">
                <a16:creationId xmlns:a16="http://schemas.microsoft.com/office/drawing/2014/main" id="{1CF706DA-13E8-4A4F-9260-551FB8127B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964" r="2807" b="1446"/>
          <a:stretch/>
        </p:blipFill>
        <p:spPr>
          <a:xfrm>
            <a:off x="7232905" y="1"/>
            <a:ext cx="4959095" cy="6858000"/>
          </a:xfrm>
          <a:prstGeom prst="rect">
            <a:avLst/>
          </a:prstGeom>
        </p:spPr>
      </p:pic>
      <p:pic>
        <p:nvPicPr>
          <p:cNvPr id="4" name="Picture 3">
            <a:extLst>
              <a:ext uri="{FF2B5EF4-FFF2-40B4-BE49-F238E27FC236}">
                <a16:creationId xmlns:a16="http://schemas.microsoft.com/office/drawing/2014/main" id="{E711953A-1FF9-496E-B22D-86077985E8AF}"/>
              </a:ext>
            </a:extLst>
          </p:cNvPr>
          <p:cNvPicPr>
            <a:picLocks noChangeAspect="1"/>
          </p:cNvPicPr>
          <p:nvPr/>
        </p:nvPicPr>
        <p:blipFill rotWithShape="1">
          <a:blip r:embed="rId4"/>
          <a:srcRect l="1827" r="-3" b="-3"/>
          <a:stretch/>
        </p:blipFill>
        <p:spPr>
          <a:xfrm>
            <a:off x="7552945" y="643465"/>
            <a:ext cx="3995592" cy="5103372"/>
          </a:xfrm>
          <a:prstGeom prst="rect">
            <a:avLst/>
          </a:prstGeom>
        </p:spPr>
      </p:pic>
    </p:spTree>
    <p:extLst>
      <p:ext uri="{BB962C8B-B14F-4D97-AF65-F5344CB8AC3E}">
        <p14:creationId xmlns:p14="http://schemas.microsoft.com/office/powerpoint/2010/main" val="5761086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95CB840F-8E41-4CA5-B79B-25CC80AD23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4ADF29-7CD7-214E-83B9-BB1B18ACA062}"/>
              </a:ext>
            </a:extLst>
          </p:cNvPr>
          <p:cNvSpPr>
            <a:spLocks noGrp="1"/>
          </p:cNvSpPr>
          <p:nvPr>
            <p:ph type="title"/>
          </p:nvPr>
        </p:nvSpPr>
        <p:spPr>
          <a:xfrm>
            <a:off x="913796" y="643465"/>
            <a:ext cx="3382638" cy="1370605"/>
          </a:xfrm>
        </p:spPr>
        <p:txBody>
          <a:bodyPr>
            <a:normAutofit/>
          </a:bodyPr>
          <a:lstStyle/>
          <a:p>
            <a:pPr algn="l"/>
            <a:r>
              <a:rPr lang="en-US" sz="3600" b="1" dirty="0">
                <a:effectLst/>
                <a:latin typeface="Times New Roman" panose="02020603050405020304" pitchFamily="18" charset="0"/>
                <a:cs typeface="Times New Roman" panose="02020603050405020304" pitchFamily="18" charset="0"/>
              </a:rPr>
              <a:t>Perception of woman in film </a:t>
            </a:r>
          </a:p>
        </p:txBody>
      </p:sp>
      <p:sp>
        <p:nvSpPr>
          <p:cNvPr id="3" name="Content Placeholder 2">
            <a:extLst>
              <a:ext uri="{FF2B5EF4-FFF2-40B4-BE49-F238E27FC236}">
                <a16:creationId xmlns:a16="http://schemas.microsoft.com/office/drawing/2014/main" id="{1EE045A7-08B1-FD40-85EF-A82B87E6F0C8}"/>
              </a:ext>
            </a:extLst>
          </p:cNvPr>
          <p:cNvSpPr>
            <a:spLocks noGrp="1"/>
          </p:cNvSpPr>
          <p:nvPr>
            <p:ph idx="1"/>
          </p:nvPr>
        </p:nvSpPr>
        <p:spPr>
          <a:xfrm>
            <a:off x="913796" y="2134419"/>
            <a:ext cx="3358084" cy="3544046"/>
          </a:xfrm>
        </p:spPr>
        <p:txBody>
          <a:bodyPr>
            <a:noAutofit/>
          </a:bodyPr>
          <a:lstStyle/>
          <a:p>
            <a:pPr>
              <a:lnSpc>
                <a:spcPct val="100000"/>
              </a:lnSpc>
            </a:pPr>
            <a:r>
              <a:rPr lang="en-US" sz="1800" dirty="0">
                <a:latin typeface="Times New Roman" panose="02020603050405020304" pitchFamily="18" charset="0"/>
                <a:cs typeface="Times New Roman" panose="02020603050405020304" pitchFamily="18" charset="0"/>
              </a:rPr>
              <a:t>“Nowadays, women must have it all, especially the ones on the silver screen – the ones teaching the rest of us what we should aspire to become.” – Kyla McDowall </a:t>
            </a:r>
          </a:p>
          <a:p>
            <a:pPr>
              <a:lnSpc>
                <a:spcPct val="100000"/>
              </a:lnSpc>
            </a:pPr>
            <a:r>
              <a:rPr lang="en-US" sz="1800" dirty="0">
                <a:latin typeface="Times New Roman" panose="02020603050405020304" pitchFamily="18" charset="0"/>
                <a:cs typeface="Times New Roman" panose="02020603050405020304" pitchFamily="18" charset="0"/>
              </a:rPr>
              <a:t>Woman are viewed in a lot of films, especially romantic or action movies, to have the perfect body or always pedicured to have no imperfections. </a:t>
            </a:r>
          </a:p>
          <a:p>
            <a:pPr>
              <a:lnSpc>
                <a:spcPct val="100000"/>
              </a:lnSpc>
            </a:pPr>
            <a:r>
              <a:rPr lang="en-US" sz="1800" dirty="0">
                <a:latin typeface="Times New Roman" panose="02020603050405020304" pitchFamily="18" charset="0"/>
                <a:cs typeface="Times New Roman" panose="02020603050405020304" pitchFamily="18" charset="0"/>
              </a:rPr>
              <a:t>While also being the submissive partner to the man.  </a:t>
            </a:r>
          </a:p>
        </p:txBody>
      </p:sp>
      <p:pic>
        <p:nvPicPr>
          <p:cNvPr id="5" name="Picture 4" descr="A child in a pink shirt sitting on a sofa&#10;&#10;Description automatically generated">
            <a:extLst>
              <a:ext uri="{FF2B5EF4-FFF2-40B4-BE49-F238E27FC236}">
                <a16:creationId xmlns:a16="http://schemas.microsoft.com/office/drawing/2014/main" id="{45B0E07F-B4C5-844F-B091-C65E4B9551A3}"/>
              </a:ext>
              <a:ext uri="{C183D7F6-B498-43B3-948B-1728B52AA6E4}">
                <adec:decorative xmlns:adec="http://schemas.microsoft.com/office/drawing/2017/decorative" val="0"/>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4927625" y="1363549"/>
            <a:ext cx="6633184" cy="4427650"/>
          </a:xfrm>
          <a:prstGeom prst="rect">
            <a:avLst/>
          </a:prstGeom>
        </p:spPr>
      </p:pic>
    </p:spTree>
    <p:extLst>
      <p:ext uri="{BB962C8B-B14F-4D97-AF65-F5344CB8AC3E}">
        <p14:creationId xmlns:p14="http://schemas.microsoft.com/office/powerpoint/2010/main" val="15364988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608E264-926B-434A-8D58-87ACA185D8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DDE8D7-DFBE-A34F-9F12-6F6441C9FD8F}"/>
              </a:ext>
            </a:extLst>
          </p:cNvPr>
          <p:cNvSpPr>
            <a:spLocks noGrp="1"/>
          </p:cNvSpPr>
          <p:nvPr>
            <p:ph type="title"/>
          </p:nvPr>
        </p:nvSpPr>
        <p:spPr>
          <a:xfrm>
            <a:off x="5279472" y="609600"/>
            <a:ext cx="5844759" cy="970450"/>
          </a:xfrm>
        </p:spPr>
        <p:txBody>
          <a:bodyPr>
            <a:noAutofit/>
          </a:bodyPr>
          <a:lstStyle/>
          <a:p>
            <a:r>
              <a:rPr lang="en-US" sz="3600" b="1" dirty="0">
                <a:latin typeface="Times New Roman" panose="02020603050405020304" pitchFamily="18" charset="0"/>
                <a:cs typeface="Times New Roman" panose="02020603050405020304" pitchFamily="18" charset="0"/>
              </a:rPr>
              <a:t>The role women played in the past  </a:t>
            </a:r>
          </a:p>
        </p:txBody>
      </p:sp>
      <p:pic>
        <p:nvPicPr>
          <p:cNvPr id="12" name="Picture 11">
            <a:extLst>
              <a:ext uri="{FF2B5EF4-FFF2-40B4-BE49-F238E27FC236}">
                <a16:creationId xmlns:a16="http://schemas.microsoft.com/office/drawing/2014/main" id="{E67A036B-F109-477D-A092-D947533E27E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964" r="2807" b="1446"/>
          <a:stretch/>
        </p:blipFill>
        <p:spPr>
          <a:xfrm>
            <a:off x="-10650" y="1"/>
            <a:ext cx="4966697" cy="6858000"/>
          </a:xfrm>
          <a:prstGeom prst="rect">
            <a:avLst/>
          </a:prstGeom>
        </p:spPr>
      </p:pic>
      <p:pic>
        <p:nvPicPr>
          <p:cNvPr id="5" name="Picture 4" descr="A person standing in front of a stove&#10;&#10;Description automatically generated">
            <a:extLst>
              <a:ext uri="{FF2B5EF4-FFF2-40B4-BE49-F238E27FC236}">
                <a16:creationId xmlns:a16="http://schemas.microsoft.com/office/drawing/2014/main" id="{D54369C8-945E-1047-B62E-600242B3E6E2}"/>
              </a:ext>
            </a:extLst>
          </p:cNvPr>
          <p:cNvPicPr>
            <a:picLocks noChangeAspect="1"/>
          </p:cNvPicPr>
          <p:nvPr/>
        </p:nvPicPr>
        <p:blipFill rotWithShape="1">
          <a:blip r:embed="rId4">
            <a:extLst>
              <a:ext uri="{837473B0-CC2E-450A-ABE3-18F120FF3D39}">
                <a1611:picAttrSrcUrl xmlns:a1611="http://schemas.microsoft.com/office/drawing/2016/11/main" r:id="rId5"/>
              </a:ext>
            </a:extLst>
          </a:blip>
          <a:srcRect t="1345" b="3044"/>
          <a:stretch/>
        </p:blipFill>
        <p:spPr>
          <a:xfrm>
            <a:off x="632815" y="643465"/>
            <a:ext cx="4003193" cy="5103372"/>
          </a:xfrm>
          <a:prstGeom prst="rect">
            <a:avLst/>
          </a:prstGeom>
        </p:spPr>
      </p:pic>
      <p:sp>
        <p:nvSpPr>
          <p:cNvPr id="3" name="Content Placeholder 2">
            <a:extLst>
              <a:ext uri="{FF2B5EF4-FFF2-40B4-BE49-F238E27FC236}">
                <a16:creationId xmlns:a16="http://schemas.microsoft.com/office/drawing/2014/main" id="{1E91D2E6-B32B-924E-857B-C97A4BFD63A4}"/>
              </a:ext>
            </a:extLst>
          </p:cNvPr>
          <p:cNvSpPr>
            <a:spLocks noGrp="1"/>
          </p:cNvSpPr>
          <p:nvPr>
            <p:ph idx="1"/>
          </p:nvPr>
        </p:nvSpPr>
        <p:spPr>
          <a:xfrm>
            <a:off x="5279472" y="1828801"/>
            <a:ext cx="5844760" cy="3866048"/>
          </a:xfrm>
        </p:spPr>
        <p:txBody>
          <a:bodyPr anchor="ctr">
            <a:normAutofit/>
          </a:bodyPr>
          <a:lstStyle/>
          <a:p>
            <a:pPr>
              <a:lnSpc>
                <a:spcPct val="100000"/>
              </a:lnSpc>
            </a:pPr>
            <a:r>
              <a:rPr lang="en-US" sz="2000" dirty="0">
                <a:latin typeface="Times New Roman" panose="02020603050405020304" pitchFamily="18" charset="0"/>
                <a:cs typeface="Times New Roman" panose="02020603050405020304" pitchFamily="18" charset="0"/>
              </a:rPr>
              <a:t>“In the past, some actresses had a measure of power or at least staying power in Hollywood, but too many more were typecast as bratty sisters, dutiful daughters or sexpots, and then cast aside. And some of their most memorable characters were, like their adult counterparts, defined by hypersexuality or asexuality.”</a:t>
            </a:r>
          </a:p>
          <a:p>
            <a:pPr>
              <a:lnSpc>
                <a:spcPct val="100000"/>
              </a:lnSpc>
            </a:pPr>
            <a:r>
              <a:rPr lang="en-US" sz="2000" dirty="0">
                <a:latin typeface="Times New Roman" panose="02020603050405020304" pitchFamily="18" charset="0"/>
                <a:cs typeface="Times New Roman" panose="02020603050405020304" pitchFamily="18" charset="0"/>
              </a:rPr>
              <a:t>Woman have always gotten the back hand of getting respect in Hollywood because of the objectifying roles that have been placed upon them. Like the stereotypical housewife or dependent on the man. </a:t>
            </a:r>
          </a:p>
        </p:txBody>
      </p:sp>
    </p:spTree>
    <p:extLst>
      <p:ext uri="{BB962C8B-B14F-4D97-AF65-F5344CB8AC3E}">
        <p14:creationId xmlns:p14="http://schemas.microsoft.com/office/powerpoint/2010/main" val="24821065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32A4578-DD2D-42E5-A30D-A61A991B85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12F979-768D-CC41-BF98-A7A1EB8EFAE2}"/>
              </a:ext>
            </a:extLst>
          </p:cNvPr>
          <p:cNvSpPr>
            <a:spLocks noGrp="1"/>
          </p:cNvSpPr>
          <p:nvPr>
            <p:ph type="title"/>
          </p:nvPr>
        </p:nvSpPr>
        <p:spPr>
          <a:xfrm>
            <a:off x="988651" y="609599"/>
            <a:ext cx="3413156" cy="5273675"/>
          </a:xfrm>
        </p:spPr>
        <p:txBody>
          <a:bodyPr>
            <a:normAutofit/>
          </a:bodyPr>
          <a:lstStyle/>
          <a:p>
            <a:pPr algn="l"/>
            <a:r>
              <a:rPr lang="en-US" sz="3600" b="1" dirty="0">
                <a:latin typeface="Times New Roman" panose="02020603050405020304" pitchFamily="18" charset="0"/>
                <a:cs typeface="Times New Roman" panose="02020603050405020304" pitchFamily="18" charset="0"/>
              </a:rPr>
              <a:t>The role women play now</a:t>
            </a:r>
          </a:p>
        </p:txBody>
      </p:sp>
      <p:pic>
        <p:nvPicPr>
          <p:cNvPr id="10" name="Picture 9">
            <a:extLst>
              <a:ext uri="{FF2B5EF4-FFF2-40B4-BE49-F238E27FC236}">
                <a16:creationId xmlns:a16="http://schemas.microsoft.com/office/drawing/2014/main" id="{0A14F76F-D1CE-4226-A477-F8A3F641E7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4695937" y="609599"/>
            <a:ext cx="6889687" cy="5273675"/>
          </a:xfrm>
          <a:prstGeom prst="rect">
            <a:avLst/>
          </a:prstGeom>
        </p:spPr>
      </p:pic>
      <p:sp>
        <p:nvSpPr>
          <p:cNvPr id="3" name="Content Placeholder 2">
            <a:extLst>
              <a:ext uri="{FF2B5EF4-FFF2-40B4-BE49-F238E27FC236}">
                <a16:creationId xmlns:a16="http://schemas.microsoft.com/office/drawing/2014/main" id="{4413F37A-2C0C-F141-BDD0-D563C1A5EB62}"/>
              </a:ext>
            </a:extLst>
          </p:cNvPr>
          <p:cNvSpPr>
            <a:spLocks noGrp="1"/>
          </p:cNvSpPr>
          <p:nvPr>
            <p:ph idx="1"/>
          </p:nvPr>
        </p:nvSpPr>
        <p:spPr>
          <a:xfrm>
            <a:off x="4998709" y="957943"/>
            <a:ext cx="6292785" cy="4615543"/>
          </a:xfrm>
        </p:spPr>
        <p:txBody>
          <a:bodyPr anchor="ctr">
            <a:normAutofit/>
          </a:bodyPr>
          <a:lstStyle/>
          <a:p>
            <a:r>
              <a:rPr lang="en-US" dirty="0">
                <a:latin typeface="Times New Roman" panose="02020603050405020304" pitchFamily="18" charset="0"/>
                <a:cs typeface="Times New Roman" panose="02020603050405020304" pitchFamily="18" charset="0"/>
              </a:rPr>
              <a:t>“Characters like Katniss Everdeen are changing girlhood and challenging tired stereotypes by not waiting for some guy to save the day: They’re saving themselves and their worlds, too. Yet Katniss, her screen sisters and the industry have a very long way to go.”</a:t>
            </a:r>
          </a:p>
          <a:p>
            <a:r>
              <a:rPr lang="en-US" dirty="0">
                <a:latin typeface="Times New Roman" panose="02020603050405020304" pitchFamily="18" charset="0"/>
                <a:cs typeface="Times New Roman" panose="02020603050405020304" pitchFamily="18" charset="0"/>
              </a:rPr>
              <a:t>Woman in films now are starting to develop into characters that are independent and don’t follow the norms of society of how gender would get in their way. They show just how strong and resilient their demeaner can be.  </a:t>
            </a:r>
          </a:p>
        </p:txBody>
      </p:sp>
    </p:spTree>
    <p:extLst>
      <p:ext uri="{BB962C8B-B14F-4D97-AF65-F5344CB8AC3E}">
        <p14:creationId xmlns:p14="http://schemas.microsoft.com/office/powerpoint/2010/main" val="33389176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A2456A0-13DF-4BA8-9BDD-168E874C42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C31A3F-6C2A-0A45-93BC-16F47555EAD5}"/>
              </a:ext>
            </a:extLst>
          </p:cNvPr>
          <p:cNvSpPr>
            <a:spLocks noGrp="1"/>
          </p:cNvSpPr>
          <p:nvPr>
            <p:ph type="title"/>
          </p:nvPr>
        </p:nvSpPr>
        <p:spPr>
          <a:xfrm>
            <a:off x="913795" y="140810"/>
            <a:ext cx="5978072" cy="1255935"/>
          </a:xfrm>
        </p:spPr>
        <p:txBody>
          <a:bodyPr>
            <a:normAutofit/>
          </a:bodyPr>
          <a:lstStyle/>
          <a:p>
            <a:r>
              <a:rPr lang="en-US" b="1" dirty="0">
                <a:latin typeface="Times New Roman" panose="02020603050405020304" pitchFamily="18" charset="0"/>
                <a:cs typeface="Times New Roman" panose="02020603050405020304" pitchFamily="18" charset="0"/>
              </a:rPr>
              <a:t>The roles continued </a:t>
            </a:r>
          </a:p>
        </p:txBody>
      </p:sp>
      <p:sp>
        <p:nvSpPr>
          <p:cNvPr id="3" name="Content Placeholder 2">
            <a:extLst>
              <a:ext uri="{FF2B5EF4-FFF2-40B4-BE49-F238E27FC236}">
                <a16:creationId xmlns:a16="http://schemas.microsoft.com/office/drawing/2014/main" id="{B138A799-0D60-B343-AC9B-CF4525A2B694}"/>
              </a:ext>
            </a:extLst>
          </p:cNvPr>
          <p:cNvSpPr>
            <a:spLocks noGrp="1"/>
          </p:cNvSpPr>
          <p:nvPr>
            <p:ph idx="1"/>
          </p:nvPr>
        </p:nvSpPr>
        <p:spPr>
          <a:xfrm>
            <a:off x="425885" y="1258960"/>
            <a:ext cx="6465982" cy="3340119"/>
          </a:xfrm>
        </p:spPr>
        <p:txBody>
          <a:bodyPr anchor="t">
            <a:noAutofit/>
          </a:bodyPr>
          <a:lstStyle/>
          <a:p>
            <a:pPr>
              <a:lnSpc>
                <a:spcPct val="100000"/>
              </a:lnSpc>
            </a:pPr>
            <a:r>
              <a:rPr lang="en-US" sz="1800" dirty="0"/>
              <a:t>R</a:t>
            </a:r>
            <a:r>
              <a:rPr lang="en-US" sz="1800" dirty="0">
                <a:latin typeface="Times New Roman" panose="02020603050405020304" pitchFamily="18" charset="0"/>
                <a:cs typeface="Times New Roman" panose="02020603050405020304" pitchFamily="18" charset="0"/>
              </a:rPr>
              <a:t>oles like Katniss Evergreen and Marica Clark envision bold sacrifices that woman are trying to uphold.</a:t>
            </a:r>
          </a:p>
          <a:p>
            <a:pPr>
              <a:lnSpc>
                <a:spcPct val="100000"/>
              </a:lnSpc>
            </a:pPr>
            <a:r>
              <a:rPr lang="en-US" sz="1800" dirty="0">
                <a:latin typeface="Times New Roman" panose="02020603050405020304" pitchFamily="18" charset="0"/>
                <a:cs typeface="Times New Roman" panose="02020603050405020304" pitchFamily="18" charset="0"/>
              </a:rPr>
              <a:t>In the show OJ vs the people Sarah Paulson made it apparent to play Marcia Clark in the best way possible to uphold her amazing reputation and groundbreaking moment for women in history. </a:t>
            </a:r>
          </a:p>
          <a:p>
            <a:pPr>
              <a:lnSpc>
                <a:spcPct val="100000"/>
              </a:lnSpc>
            </a:pPr>
            <a:r>
              <a:rPr lang="en-US" sz="1800" dirty="0">
                <a:latin typeface="Times New Roman" panose="02020603050405020304" pitchFamily="18" charset="0"/>
                <a:cs typeface="Times New Roman" panose="02020603050405020304" pitchFamily="18" charset="0"/>
              </a:rPr>
              <a:t>“I know how much Marcia is identifiable, both in image and sound, because so many of us watched it,” she says. “There was such an awareness to what she represented in that time in our country’s history.”</a:t>
            </a:r>
          </a:p>
          <a:p>
            <a:pPr>
              <a:lnSpc>
                <a:spcPct val="100000"/>
              </a:lnSpc>
            </a:pPr>
            <a:r>
              <a:rPr lang="en-US" sz="1800" dirty="0">
                <a:latin typeface="Times New Roman" panose="02020603050405020304" pitchFamily="18" charset="0"/>
                <a:cs typeface="Times New Roman" panose="02020603050405020304" pitchFamily="18" charset="0"/>
              </a:rPr>
              <a:t>“The drama explores the rampant sexism that Clark endured, the humiliation of going through a divorce, her custody battles with her soon-to-be-ex husband. At the dinner, Paulson says she wanted to stress to Clark that the production wasn’t going to drag her name through the mud.”</a:t>
            </a:r>
          </a:p>
          <a:p>
            <a:pPr>
              <a:lnSpc>
                <a:spcPct val="100000"/>
              </a:lnSpc>
            </a:pPr>
            <a:r>
              <a:rPr lang="en-US" sz="1800" dirty="0">
                <a:latin typeface="Times New Roman" panose="02020603050405020304" pitchFamily="18" charset="0"/>
                <a:cs typeface="Times New Roman" panose="02020603050405020304" pitchFamily="18" charset="0"/>
              </a:rPr>
              <a:t>Actresses like Sarah Paulson have shown great strides woman are taking over the main character positions. </a:t>
            </a:r>
          </a:p>
        </p:txBody>
      </p:sp>
      <p:pic>
        <p:nvPicPr>
          <p:cNvPr id="12" name="Picture 11">
            <a:extLst>
              <a:ext uri="{FF2B5EF4-FFF2-40B4-BE49-F238E27FC236}">
                <a16:creationId xmlns:a16="http://schemas.microsoft.com/office/drawing/2014/main" id="{7AEE9CAC-347C-43C2-AE87-6BC5566E60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964" r="2807" b="1446"/>
          <a:stretch/>
        </p:blipFill>
        <p:spPr>
          <a:xfrm>
            <a:off x="7232905" y="1"/>
            <a:ext cx="4959095" cy="6858000"/>
          </a:xfrm>
          <a:prstGeom prst="rect">
            <a:avLst/>
          </a:prstGeom>
        </p:spPr>
      </p:pic>
      <p:pic>
        <p:nvPicPr>
          <p:cNvPr id="5" name="Picture 4" descr="A group of people posing for the camera&#10;&#10;Description automatically generated">
            <a:extLst>
              <a:ext uri="{FF2B5EF4-FFF2-40B4-BE49-F238E27FC236}">
                <a16:creationId xmlns:a16="http://schemas.microsoft.com/office/drawing/2014/main" id="{E75182DD-D40D-6E4C-8E2F-CAD6C7C6AC07}"/>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7552945" y="1681821"/>
            <a:ext cx="3995592" cy="3026660"/>
          </a:xfrm>
          <a:prstGeom prst="rect">
            <a:avLst/>
          </a:prstGeom>
        </p:spPr>
      </p:pic>
    </p:spTree>
    <p:extLst>
      <p:ext uri="{BB962C8B-B14F-4D97-AF65-F5344CB8AC3E}">
        <p14:creationId xmlns:p14="http://schemas.microsoft.com/office/powerpoint/2010/main" val="34549039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4AB646F-3BE3-47A3-B14F-9CB84F6BF5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9E518B-2276-2341-8B30-DCE288ECE606}"/>
              </a:ext>
            </a:extLst>
          </p:cNvPr>
          <p:cNvSpPr>
            <a:spLocks noGrp="1"/>
          </p:cNvSpPr>
          <p:nvPr>
            <p:ph type="title"/>
          </p:nvPr>
        </p:nvSpPr>
        <p:spPr>
          <a:xfrm>
            <a:off x="913795" y="609599"/>
            <a:ext cx="5978072" cy="1481150"/>
          </a:xfrm>
        </p:spPr>
        <p:txBody>
          <a:bodyPr>
            <a:normAutofit/>
          </a:bodyPr>
          <a:lstStyle/>
          <a:p>
            <a:r>
              <a:rPr lang="en-US" b="1" dirty="0">
                <a:latin typeface="Times New Roman" panose="02020603050405020304" pitchFamily="18" charset="0"/>
                <a:cs typeface="Times New Roman" panose="02020603050405020304" pitchFamily="18" charset="0"/>
              </a:rPr>
              <a:t>The toll of roles in society </a:t>
            </a:r>
          </a:p>
        </p:txBody>
      </p:sp>
      <p:sp>
        <p:nvSpPr>
          <p:cNvPr id="3" name="Content Placeholder 2">
            <a:extLst>
              <a:ext uri="{FF2B5EF4-FFF2-40B4-BE49-F238E27FC236}">
                <a16:creationId xmlns:a16="http://schemas.microsoft.com/office/drawing/2014/main" id="{E57F9F60-93B4-334C-8591-EB4B19217345}"/>
              </a:ext>
            </a:extLst>
          </p:cNvPr>
          <p:cNvSpPr>
            <a:spLocks noGrp="1"/>
          </p:cNvSpPr>
          <p:nvPr>
            <p:ph idx="1"/>
          </p:nvPr>
        </p:nvSpPr>
        <p:spPr>
          <a:xfrm>
            <a:off x="913795" y="2567275"/>
            <a:ext cx="5978072" cy="3415672"/>
          </a:xfrm>
        </p:spPr>
        <p:txBody>
          <a:bodyPr anchor="ctr">
            <a:noAutofit/>
          </a:bodyPr>
          <a:lstStyle/>
          <a:p>
            <a:pPr>
              <a:lnSpc>
                <a:spcPct val="100000"/>
              </a:lnSpc>
            </a:pPr>
            <a:r>
              <a:rPr lang="en-US" sz="1800" dirty="0">
                <a:latin typeface="Times New Roman" panose="02020603050405020304" pitchFamily="18" charset="0"/>
                <a:cs typeface="Times New Roman" panose="02020603050405020304" pitchFamily="18" charset="0"/>
              </a:rPr>
              <a:t>“The picture of girlhood at the movies has become an increasingly diverse, sometimes contradictory array of identities, including bold revisions of age-old archetypes and brave new heroines. That said, the faces of these girls remain exasperatingly monochromatic.”</a:t>
            </a:r>
          </a:p>
          <a:p>
            <a:pPr>
              <a:lnSpc>
                <a:spcPct val="100000"/>
              </a:lnSpc>
            </a:pPr>
            <a:r>
              <a:rPr lang="en-US" sz="1800" dirty="0">
                <a:latin typeface="Times New Roman" panose="02020603050405020304" pitchFamily="18" charset="0"/>
                <a:cs typeface="Times New Roman" panose="02020603050405020304" pitchFamily="18" charset="0"/>
              </a:rPr>
              <a:t>With the new ways of the world of feminism getting respect and taken seriously it is allowing young girls to envision lifestyles for themselves that allow them to hold power and not just the typical housewife role.  </a:t>
            </a:r>
          </a:p>
          <a:p>
            <a:pPr>
              <a:lnSpc>
                <a:spcPct val="100000"/>
              </a:lnSpc>
            </a:pPr>
            <a:r>
              <a:rPr lang="en-US" sz="1800" dirty="0">
                <a:latin typeface="Times New Roman" panose="02020603050405020304" pitchFamily="18" charset="0"/>
                <a:cs typeface="Times New Roman" panose="02020603050405020304" pitchFamily="18" charset="0"/>
              </a:rPr>
              <a:t>“Characters like Katniss Everdeen are changing girlhood and challenging tired stereotypes by not waiting for some guy to save the day: They’re saving themselves and their worlds, too. Yet Katniss, her screen sisters and the industry have a very long way to go. ”</a:t>
            </a:r>
          </a:p>
        </p:txBody>
      </p:sp>
      <p:pic>
        <p:nvPicPr>
          <p:cNvPr id="5" name="Picture 4" descr="A picture containing person, outdoor, building, holding&#10;&#10;Description automatically generated">
            <a:extLst>
              <a:ext uri="{FF2B5EF4-FFF2-40B4-BE49-F238E27FC236}">
                <a16:creationId xmlns:a16="http://schemas.microsoft.com/office/drawing/2014/main" id="{EC54AEA7-0E23-AB47-B2AF-2D1CE8FF4249}"/>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21418" r="50917"/>
          <a:stretch/>
        </p:blipFill>
        <p:spPr>
          <a:xfrm>
            <a:off x="7620351" y="10"/>
            <a:ext cx="4571649" cy="6857990"/>
          </a:xfrm>
          <a:prstGeom prst="rect">
            <a:avLst/>
          </a:prstGeom>
        </p:spPr>
      </p:pic>
      <p:pic>
        <p:nvPicPr>
          <p:cNvPr id="12" name="Picture 11">
            <a:extLst>
              <a:ext uri="{FF2B5EF4-FFF2-40B4-BE49-F238E27FC236}">
                <a16:creationId xmlns:a16="http://schemas.microsoft.com/office/drawing/2014/main" id="{E0BE7827-5B1A-4F37-BF70-19F7C5C6BDE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964" r="2807" b="1446"/>
          <a:stretch/>
        </p:blipFill>
        <p:spPr>
          <a:xfrm>
            <a:off x="7501468" y="1"/>
            <a:ext cx="4690532" cy="6858000"/>
          </a:xfrm>
          <a:prstGeom prst="rect">
            <a:avLst/>
          </a:prstGeom>
        </p:spPr>
      </p:pic>
    </p:spTree>
    <p:extLst>
      <p:ext uri="{BB962C8B-B14F-4D97-AF65-F5344CB8AC3E}">
        <p14:creationId xmlns:p14="http://schemas.microsoft.com/office/powerpoint/2010/main" val="6737073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F486E2F-D0C1-4083-88AE-1015B8F6EB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BB2BBA-65CD-E54E-A11D-50DA4C73FA85}"/>
              </a:ext>
            </a:extLst>
          </p:cNvPr>
          <p:cNvSpPr>
            <a:spLocks noGrp="1"/>
          </p:cNvSpPr>
          <p:nvPr>
            <p:ph type="title"/>
          </p:nvPr>
        </p:nvSpPr>
        <p:spPr>
          <a:xfrm>
            <a:off x="913795" y="609600"/>
            <a:ext cx="10353762" cy="1257300"/>
          </a:xfrm>
          <a:prstGeom prst="ellipse">
            <a:avLst/>
          </a:prstGeom>
        </p:spPr>
        <p:txBody>
          <a:bodyPr>
            <a:normAutofit/>
          </a:bodyPr>
          <a:lstStyle/>
          <a:p>
            <a:r>
              <a:rPr lang="en-US" b="1" dirty="0">
                <a:latin typeface="Times New Roman" panose="02020603050405020304" pitchFamily="18" charset="0"/>
                <a:cs typeface="Times New Roman" panose="02020603050405020304" pitchFamily="18" charset="0"/>
              </a:rPr>
              <a:t>Work still ahead </a:t>
            </a:r>
          </a:p>
        </p:txBody>
      </p:sp>
      <p:sp>
        <p:nvSpPr>
          <p:cNvPr id="3" name="Content Placeholder 2">
            <a:extLst>
              <a:ext uri="{FF2B5EF4-FFF2-40B4-BE49-F238E27FC236}">
                <a16:creationId xmlns:a16="http://schemas.microsoft.com/office/drawing/2014/main" id="{83FD820A-75B8-2546-87EC-94317E33BD62}"/>
              </a:ext>
            </a:extLst>
          </p:cNvPr>
          <p:cNvSpPr>
            <a:spLocks noGrp="1"/>
          </p:cNvSpPr>
          <p:nvPr>
            <p:ph idx="1"/>
          </p:nvPr>
        </p:nvSpPr>
        <p:spPr>
          <a:xfrm>
            <a:off x="516166" y="1716066"/>
            <a:ext cx="5884634" cy="4319622"/>
          </a:xfrm>
        </p:spPr>
        <p:txBody>
          <a:bodyPr anchor="ctr">
            <a:noAutofit/>
          </a:bodyPr>
          <a:lstStyle/>
          <a:p>
            <a:pPr>
              <a:lnSpc>
                <a:spcPct val="100000"/>
              </a:lnSpc>
            </a:pPr>
            <a:r>
              <a:rPr lang="en-US" sz="1600" dirty="0">
                <a:latin typeface="Times New Roman" panose="02020603050405020304" pitchFamily="18" charset="0"/>
                <a:cs typeface="Times New Roman" panose="02020603050405020304" pitchFamily="18" charset="0"/>
              </a:rPr>
              <a:t>Even though with the increasing woman lead star roles, there are still the notions of the old stereotypes that still in Hollywood society sees. </a:t>
            </a:r>
          </a:p>
          <a:p>
            <a:pPr>
              <a:lnSpc>
                <a:spcPct val="100000"/>
              </a:lnSpc>
            </a:pPr>
            <a:r>
              <a:rPr lang="en-US" sz="1600" dirty="0">
                <a:latin typeface="Times New Roman" panose="02020603050405020304" pitchFamily="18" charset="0"/>
                <a:cs typeface="Times New Roman" panose="02020603050405020304" pitchFamily="18" charset="0"/>
              </a:rPr>
              <a:t>“In one study the </a:t>
            </a:r>
            <a:r>
              <a:rPr lang="en-US" sz="1600" u="sng" dirty="0">
                <a:latin typeface="Times New Roman" panose="02020603050405020304" pitchFamily="18" charset="0"/>
                <a:cs typeface="Times New Roman" panose="02020603050405020304" pitchFamily="18" charset="0"/>
                <a:hlinkClick r:id="rId3" tooltip="more on it"/>
              </a:rPr>
              <a:t>Geena Davis Institute</a:t>
            </a:r>
            <a:r>
              <a:rPr lang="en-US" sz="1600" dirty="0">
                <a:latin typeface="Times New Roman" panose="02020603050405020304" pitchFamily="18" charset="0"/>
                <a:cs typeface="Times New Roman" panose="02020603050405020304" pitchFamily="18" charset="0"/>
              </a:rPr>
              <a:t> on Gender in Media looked at 5,554 “distinct speaking characters” in 122 family movies rated G, PG or PG-13 that were released between 2006 and 2009. The institute discovered that only 29.2 percent of those roles were female, while a whopping 70.8 percent were male. In other words, there were 2.42 male characters for every female one. Put another way, there was Harry and Ron and then there was Hermione, the smartest girl in the class. Hermione ruled, but not nearly enough.”</a:t>
            </a:r>
          </a:p>
          <a:p>
            <a:pPr>
              <a:lnSpc>
                <a:spcPct val="100000"/>
              </a:lnSpc>
            </a:pPr>
            <a:r>
              <a:rPr lang="en-US" sz="1600" dirty="0">
                <a:latin typeface="Times New Roman" panose="02020603050405020304" pitchFamily="18" charset="0"/>
                <a:cs typeface="Times New Roman" panose="02020603050405020304" pitchFamily="18" charset="0"/>
              </a:rPr>
              <a:t>Woman still have to fight for the presence of being seen and heard in society to be taken seriously and it is up to creators to dimmish or cut back the roles that put this view on woman </a:t>
            </a:r>
          </a:p>
        </p:txBody>
      </p:sp>
      <p:pic>
        <p:nvPicPr>
          <p:cNvPr id="14" name="Picture 13">
            <a:extLst>
              <a:ext uri="{FF2B5EF4-FFF2-40B4-BE49-F238E27FC236}">
                <a16:creationId xmlns:a16="http://schemas.microsoft.com/office/drawing/2014/main" id="{AD661026-DE64-47F1-9F88-0847B5FB356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934200" y="1998132"/>
            <a:ext cx="4333632" cy="3521077"/>
          </a:xfrm>
          <a:prstGeom prst="rect">
            <a:avLst/>
          </a:prstGeom>
        </p:spPr>
      </p:pic>
      <p:pic>
        <p:nvPicPr>
          <p:cNvPr id="5" name="Picture 4" descr="A building with a mountain in the background&#10;&#10;Description automatically generated">
            <a:extLst>
              <a:ext uri="{FF2B5EF4-FFF2-40B4-BE49-F238E27FC236}">
                <a16:creationId xmlns:a16="http://schemas.microsoft.com/office/drawing/2014/main" id="{BC164339-B791-3B44-97DC-C76905AF22A3}"/>
              </a:ext>
            </a:extLst>
          </p:cNvPr>
          <p:cNvPicPr>
            <a:picLocks noChangeAspect="1"/>
          </p:cNvPicPr>
          <p:nvPr/>
        </p:nvPicPr>
        <p:blipFill rotWithShape="1">
          <a:blip r:embed="rId5">
            <a:extLst>
              <a:ext uri="{837473B0-CC2E-450A-ABE3-18F120FF3D39}">
                <a1611:picAttrSrcUrl xmlns:a1611="http://schemas.microsoft.com/office/drawing/2016/11/main" r:id="rId6"/>
              </a:ext>
            </a:extLst>
          </a:blip>
          <a:srcRect l="9540" r="7165" b="-2"/>
          <a:stretch/>
        </p:blipFill>
        <p:spPr>
          <a:xfrm>
            <a:off x="7066560" y="2132822"/>
            <a:ext cx="4065464" cy="3258006"/>
          </a:xfrm>
          <a:prstGeom prst="rect">
            <a:avLst/>
          </a:prstGeom>
        </p:spPr>
      </p:pic>
    </p:spTree>
    <p:extLst>
      <p:ext uri="{BB962C8B-B14F-4D97-AF65-F5344CB8AC3E}">
        <p14:creationId xmlns:p14="http://schemas.microsoft.com/office/powerpoint/2010/main" val="34401840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54D6D-DBB2-4A43-A181-1440B1D1A63E}"/>
              </a:ext>
            </a:extLst>
          </p:cNvPr>
          <p:cNvSpPr>
            <a:spLocks noGrp="1"/>
          </p:cNvSpPr>
          <p:nvPr>
            <p:ph type="title"/>
          </p:nvPr>
        </p:nvSpPr>
        <p:spPr>
          <a:xfrm>
            <a:off x="919119" y="111856"/>
            <a:ext cx="10353762" cy="1257300"/>
          </a:xfrm>
        </p:spPr>
        <p:txBody>
          <a:bodyPr/>
          <a:lstStyle/>
          <a:p>
            <a:r>
              <a:rPr lang="en-US">
                <a:latin typeface="Times New Roman" panose="02020603050405020304" pitchFamily="18" charset="0"/>
                <a:cs typeface="Times New Roman" panose="02020603050405020304" pitchFamily="18" charset="0"/>
              </a:rPr>
              <a:t>References</a:t>
            </a:r>
            <a:endParaRPr lang="en-US"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80918A48-5ED3-469B-AA04-05C388F18381}"/>
              </a:ext>
            </a:extLst>
          </p:cNvPr>
          <p:cNvSpPr txBox="1"/>
          <p:nvPr/>
        </p:nvSpPr>
        <p:spPr>
          <a:xfrm>
            <a:off x="261582" y="1297819"/>
            <a:ext cx="11668836" cy="5846409"/>
          </a:xfrm>
          <a:prstGeom prst="rect">
            <a:avLst/>
          </a:prstGeom>
          <a:noFill/>
        </p:spPr>
        <p:txBody>
          <a:bodyPr wrap="square" rtlCol="0">
            <a:spAutoFit/>
          </a:bodyPr>
          <a:lstStyle/>
          <a:p>
            <a:r>
              <a:rPr lang="en-US" sz="1200">
                <a:latin typeface="Times New Roman" panose="02020603050405020304" pitchFamily="18" charset="0"/>
                <a:cs typeface="Times New Roman" panose="02020603050405020304" pitchFamily="18" charset="0"/>
              </a:rPr>
              <a:t>Birnbaum, Debra. “Sarah Paulson on Taking on the Role of Her Life in 'The People v. O.J. Simpson'.” </a:t>
            </a:r>
            <a:r>
              <a:rPr lang="en-US" sz="1200" i="1">
                <a:latin typeface="Times New Roman" panose="02020603050405020304" pitchFamily="18" charset="0"/>
                <a:cs typeface="Times New Roman" panose="02020603050405020304" pitchFamily="18" charset="0"/>
              </a:rPr>
              <a:t>Variety</a:t>
            </a:r>
            <a:r>
              <a:rPr lang="en-US" sz="1200">
                <a:latin typeface="Times New Roman" panose="02020603050405020304" pitchFamily="18" charset="0"/>
                <a:cs typeface="Times New Roman" panose="02020603050405020304" pitchFamily="18" charset="0"/>
              </a:rPr>
              <a:t>, Variety, 27 Jan. 2016, variety.com/2016/tv/features/sarah-paulson-people-v-oj-simpson-marcia-clark-1201689199/. </a:t>
            </a:r>
          </a:p>
          <a:p>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p>
            <a:r>
              <a:rPr lang="en-US" sz="1200">
                <a:latin typeface="Times New Roman" panose="02020603050405020304" pitchFamily="18" charset="0"/>
                <a:cs typeface="Times New Roman" panose="02020603050405020304" pitchFamily="18" charset="0"/>
              </a:rPr>
              <a:t>By, and Kyla McDowall. “The Issue of the Portrayal of Women in Film and Media.” </a:t>
            </a:r>
            <a:r>
              <a:rPr lang="en-US" sz="1200" i="1">
                <a:latin typeface="Times New Roman" panose="02020603050405020304" pitchFamily="18" charset="0"/>
                <a:cs typeface="Times New Roman" panose="02020603050405020304" pitchFamily="18" charset="0"/>
              </a:rPr>
              <a:t>Glasgow Women's Library</a:t>
            </a:r>
            <a:r>
              <a:rPr lang="en-US" sz="1200">
                <a:latin typeface="Times New Roman" panose="02020603050405020304" pitchFamily="18" charset="0"/>
                <a:cs typeface="Times New Roman" panose="02020603050405020304" pitchFamily="18" charset="0"/>
              </a:rPr>
              <a:t>, 1 July 2016, womenslibrary.org.uk/2016/06/30/the-issue-of-the-portrayal-of-women-in-film-and-media/. </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sz="1200">
              <a:latin typeface="Times New Roman" panose="02020603050405020304" pitchFamily="18" charset="0"/>
              <a:ea typeface="Calibri" panose="020F0502020204030204" pitchFamily="34" charset="0"/>
              <a:cs typeface="Times New Roman" panose="02020603050405020304" pitchFamily="18" charset="0"/>
            </a:endParaRPr>
          </a:p>
          <a:p>
            <a:r>
              <a:rPr lang="en-US" sz="1200">
                <a:effectLst/>
                <a:latin typeface="Times New Roman" panose="02020603050405020304" pitchFamily="18" charset="0"/>
                <a:ea typeface="Calibri" panose="020F0502020204030204" pitchFamily="34" charset="0"/>
                <a:cs typeface="Times New Roman" panose="02020603050405020304" pitchFamily="18" charset="0"/>
              </a:rPr>
              <a:t>Nixon, S. (2003). </a:t>
            </a:r>
            <a:r>
              <a:rPr lang="en-US" sz="1200" i="1">
                <a:effectLst/>
                <a:latin typeface="Times New Roman" panose="02020603050405020304" pitchFamily="18" charset="0"/>
                <a:ea typeface="Calibri" panose="020F0502020204030204" pitchFamily="34" charset="0"/>
                <a:cs typeface="Times New Roman" panose="02020603050405020304" pitchFamily="18" charset="0"/>
              </a:rPr>
              <a:t>Advertising cultures: gender, commerce, creativity</a:t>
            </a:r>
            <a:r>
              <a:rPr lang="en-US" sz="1200">
                <a:effectLst/>
                <a:latin typeface="Times New Roman" panose="02020603050405020304" pitchFamily="18" charset="0"/>
                <a:ea typeface="Calibri" panose="020F0502020204030204" pitchFamily="34" charset="0"/>
                <a:cs typeface="Times New Roman" panose="02020603050405020304" pitchFamily="18" charset="0"/>
              </a:rPr>
              <a:t>. Sage.</a:t>
            </a:r>
          </a:p>
          <a:p>
            <a:endParaRPr lang="en-US" sz="1200">
              <a:latin typeface="Times New Roman" panose="02020603050405020304" pitchFamily="18" charset="0"/>
              <a:ea typeface="Calibri" panose="020F0502020204030204" pitchFamily="34" charset="0"/>
              <a:cs typeface="Times New Roman" panose="02020603050405020304" pitchFamily="18" charset="0"/>
            </a:endParaRPr>
          </a:p>
          <a:p>
            <a:r>
              <a:rPr lang="en-US" sz="1200">
                <a:latin typeface="Times New Roman" panose="02020603050405020304" pitchFamily="18" charset="0"/>
                <a:cs typeface="Times New Roman" panose="02020603050405020304" pitchFamily="18" charset="0"/>
              </a:rPr>
              <a:t>Paul. J.(2015).How to Market Your Film on a Small Budget. (2015). Retrieved 25 October 2020, from </a:t>
            </a:r>
            <a:r>
              <a:rPr lang="en-US" sz="1200">
                <a:latin typeface="Times New Roman" panose="02020603050405020304" pitchFamily="18" charset="0"/>
                <a:cs typeface="Times New Roman" panose="02020603050405020304" pitchFamily="18" charset="0"/>
                <a:hlinkClick r:id="rId2"/>
              </a:rPr>
              <a:t>https://www.premiumbeat.com/blog/how-to-market-your-film-on-a-small-budget/</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sz="1200">
              <a:effectLst/>
              <a:latin typeface="Times New Roman" panose="02020603050405020304" pitchFamily="18" charset="0"/>
              <a:cs typeface="Times New Roman" panose="02020603050405020304" pitchFamily="18" charset="0"/>
            </a:endParaRPr>
          </a:p>
          <a:p>
            <a:r>
              <a:rPr lang="en-US" sz="1200">
                <a:effectLst/>
                <a:latin typeface="Times New Roman" panose="02020603050405020304" pitchFamily="18" charset="0"/>
                <a:cs typeface="Times New Roman" panose="02020603050405020304" pitchFamily="18" charset="0"/>
              </a:rPr>
              <a:t>Ramasubbu, S. (2017, December 07). Does Gender Matter on Social Media? Retrieved October 23, 2020, from </a:t>
            </a:r>
            <a:r>
              <a:rPr lang="en-US" sz="1200">
                <a:effectLst/>
                <a:latin typeface="Times New Roman" panose="02020603050405020304" pitchFamily="18" charset="0"/>
                <a:cs typeface="Times New Roman" panose="02020603050405020304" pitchFamily="18" charset="0"/>
                <a:hlinkClick r:id="rId3"/>
              </a:rPr>
              <a:t>https://www.huffpost.com/entry/does-gender-matter-on-soc_b_7591920</a:t>
            </a:r>
            <a:endParaRPr lang="en-US" sz="1200">
              <a:effectLst/>
              <a:latin typeface="Times New Roman" panose="02020603050405020304" pitchFamily="18" charset="0"/>
              <a:cs typeface="Times New Roman" panose="02020603050405020304" pitchFamily="18" charset="0"/>
            </a:endParaRPr>
          </a:p>
          <a:p>
            <a:endParaRPr lang="en-US" sz="1200">
              <a:latin typeface="Times New Roman" panose="02020603050405020304" pitchFamily="18" charset="0"/>
              <a:cs typeface="Times New Roman" panose="02020603050405020304" pitchFamily="18" charset="0"/>
            </a:endParaRPr>
          </a:p>
          <a:p>
            <a:r>
              <a:rPr lang="en-US" sz="1200">
                <a:latin typeface="Times New Roman" panose="02020603050405020304" pitchFamily="18" charset="0"/>
                <a:cs typeface="Times New Roman" panose="02020603050405020304" pitchFamily="18" charset="0"/>
              </a:rPr>
              <a:t>Scott, A. O., and Manohla Dargis. “Sugar, Spice and Guts.” </a:t>
            </a:r>
            <a:r>
              <a:rPr lang="en-US" sz="1200" i="1">
                <a:latin typeface="Times New Roman" panose="02020603050405020304" pitchFamily="18" charset="0"/>
                <a:cs typeface="Times New Roman" panose="02020603050405020304" pitchFamily="18" charset="0"/>
              </a:rPr>
              <a:t>The New York Times</a:t>
            </a:r>
            <a:r>
              <a:rPr lang="en-US" sz="1200">
                <a:latin typeface="Times New Roman" panose="02020603050405020304" pitchFamily="18" charset="0"/>
                <a:cs typeface="Times New Roman" panose="02020603050405020304" pitchFamily="18" charset="0"/>
              </a:rPr>
              <a:t>, The New York Times, 3 Sept. 2014, www.nytimes.com/2014/09/07/movies/fall-arts-preview-representation-of-female-characters-in-movies-is-improving.html. </a:t>
            </a:r>
            <a:endParaRPr lang="en-US" sz="1200">
              <a:effectLst/>
              <a:latin typeface="Times New Roman" panose="02020603050405020304" pitchFamily="18" charset="0"/>
              <a:cs typeface="Times New Roman" panose="02020603050405020304" pitchFamily="18" charset="0"/>
            </a:endParaRPr>
          </a:p>
          <a:p>
            <a:endParaRPr lang="en-US" sz="1200">
              <a:latin typeface="Times New Roman" panose="02020603050405020304" pitchFamily="18" charset="0"/>
              <a:cs typeface="Times New Roman" panose="02020603050405020304" pitchFamily="18" charset="0"/>
            </a:endParaRPr>
          </a:p>
          <a:p>
            <a:r>
              <a:rPr lang="en-US" sz="1200">
                <a:latin typeface="Times New Roman" panose="02020603050405020304" pitchFamily="18" charset="0"/>
                <a:cs typeface="Times New Roman" panose="02020603050405020304" pitchFamily="18" charset="0"/>
              </a:rPr>
              <a:t>Sen, S. (2020, October 15). Objectification of women by the mass media. Retrieved October 23, 2020, from </a:t>
            </a:r>
            <a:r>
              <a:rPr lang="en-US" sz="1200">
                <a:latin typeface="Times New Roman" panose="02020603050405020304" pitchFamily="18" charset="0"/>
                <a:cs typeface="Times New Roman" panose="02020603050405020304" pitchFamily="18" charset="0"/>
                <a:hlinkClick r:id="rId4"/>
              </a:rPr>
              <a:t>https://www.rightsofequality.com/objectification-and-exploitation-of-girls-and-women-by-the-mass-media-and-the-social-media/</a:t>
            </a:r>
            <a:endParaRPr lang="en-US" sz="1200">
              <a:effectLst/>
              <a:latin typeface="Times New Roman" panose="02020603050405020304" pitchFamily="18" charset="0"/>
              <a:cs typeface="Times New Roman" panose="02020603050405020304" pitchFamily="18" charset="0"/>
            </a:endParaRPr>
          </a:p>
          <a:p>
            <a:endParaRPr lang="en-US" sz="1200">
              <a:latin typeface="Times New Roman" panose="02020603050405020304" pitchFamily="18" charset="0"/>
              <a:cs typeface="Times New Roman" panose="02020603050405020304" pitchFamily="18" charset="0"/>
            </a:endParaRPr>
          </a:p>
          <a:p>
            <a:r>
              <a:rPr lang="en-US" sz="1200">
                <a:effectLst/>
                <a:latin typeface="Times New Roman" panose="02020603050405020304" pitchFamily="18" charset="0"/>
                <a:cs typeface="Times New Roman" panose="02020603050405020304" pitchFamily="18" charset="0"/>
              </a:rPr>
              <a:t>Thompson, D. (2018, May 04). Social Media May Harm a Woman's Body Image. Retrieved October 23, 2020, from </a:t>
            </a:r>
            <a:r>
              <a:rPr lang="en-US" sz="1200">
                <a:effectLst/>
                <a:latin typeface="Times New Roman" panose="02020603050405020304" pitchFamily="18" charset="0"/>
                <a:cs typeface="Times New Roman" panose="02020603050405020304" pitchFamily="18" charset="0"/>
                <a:hlinkClick r:id="rId5"/>
              </a:rPr>
              <a:t>https://www.webmd.com/women/news/20180504/too-much-social-media-may-harm-a-womans-body-image</a:t>
            </a:r>
            <a:endParaRPr lang="en-US" sz="1200">
              <a:effectLst/>
              <a:latin typeface="Times New Roman" panose="02020603050405020304" pitchFamily="18" charset="0"/>
              <a:cs typeface="Times New Roman" panose="02020603050405020304" pitchFamily="18" charset="0"/>
            </a:endParaRPr>
          </a:p>
          <a:p>
            <a:endParaRPr lang="en-US" sz="1200">
              <a:latin typeface="Times New Roman" panose="02020603050405020304" pitchFamily="18" charset="0"/>
              <a:cs typeface="Times New Roman" panose="02020603050405020304" pitchFamily="18" charset="0"/>
            </a:endParaRPr>
          </a:p>
          <a:p>
            <a:r>
              <a:rPr lang="en-US" sz="1200">
                <a:latin typeface="Times New Roman" panose="02020603050405020304" pitchFamily="18" charset="0"/>
                <a:cs typeface="Times New Roman" panose="02020603050405020304" pitchFamily="18" charset="0"/>
              </a:rPr>
              <a:t>Wang, S., &amp; Lee, T. H. (2019). Study of films marketing made from original games. </a:t>
            </a:r>
            <a:r>
              <a:rPr lang="en-US" sz="1200" i="1">
                <a:latin typeface="Times New Roman" panose="02020603050405020304" pitchFamily="18" charset="0"/>
                <a:cs typeface="Times New Roman" panose="02020603050405020304" pitchFamily="18" charset="0"/>
              </a:rPr>
              <a:t>Journal of Digital Convergence</a:t>
            </a:r>
            <a:r>
              <a:rPr lang="en-US" sz="1200">
                <a:latin typeface="Times New Roman" panose="02020603050405020304" pitchFamily="18" charset="0"/>
                <a:cs typeface="Times New Roman" panose="02020603050405020304" pitchFamily="18" charset="0"/>
              </a:rPr>
              <a:t>, </a:t>
            </a:r>
            <a:r>
              <a:rPr lang="en-US" sz="1200" i="1">
                <a:latin typeface="Times New Roman" panose="02020603050405020304" pitchFamily="18" charset="0"/>
                <a:cs typeface="Times New Roman" panose="02020603050405020304" pitchFamily="18" charset="0"/>
              </a:rPr>
              <a:t>17</a:t>
            </a:r>
            <a:r>
              <a:rPr lang="en-US" sz="1200">
                <a:latin typeface="Times New Roman" panose="02020603050405020304" pitchFamily="18" charset="0"/>
                <a:cs typeface="Times New Roman" panose="02020603050405020304" pitchFamily="18" charset="0"/>
              </a:rPr>
              <a:t>(10), 417-426.</a:t>
            </a:r>
          </a:p>
          <a:p>
            <a:endParaRPr lang="en-US" sz="1200">
              <a:latin typeface="Times New Roman" panose="02020603050405020304" pitchFamily="18" charset="0"/>
              <a:cs typeface="Times New Roman" panose="02020603050405020304" pitchFamily="18" charset="0"/>
            </a:endParaRPr>
          </a:p>
          <a:p>
            <a:r>
              <a:rPr lang="en-US" sz="1200">
                <a:latin typeface="Times New Roman" panose="02020603050405020304" pitchFamily="18" charset="0"/>
                <a:cs typeface="Times New Roman" panose="02020603050405020304" pitchFamily="18" charset="0"/>
              </a:rPr>
              <a:t>Wong, K. (2020). Harnessing Hollywood hype: Film marketing meets the challenges and opportunities of the 21st century. Retrieved 25 October 2020, from </a:t>
            </a:r>
            <a:r>
              <a:rPr lang="en-US" sz="1200">
                <a:latin typeface="Times New Roman" panose="02020603050405020304" pitchFamily="18" charset="0"/>
                <a:cs typeface="Times New Roman" panose="02020603050405020304" pitchFamily="18" charset="0"/>
                <a:hlinkClick r:id="rId6"/>
              </a:rPr>
              <a:t>https://repository.upenn.edu/dissertations/AAI10003886/</a:t>
            </a:r>
            <a:endParaRPr lang="en-US" sz="1200">
              <a:effectLst/>
              <a:latin typeface="Times New Roman" panose="02020603050405020304" pitchFamily="18" charset="0"/>
              <a:cs typeface="Times New Roman" panose="02020603050405020304" pitchFamily="18" charset="0"/>
            </a:endParaRPr>
          </a:p>
          <a:p>
            <a:endParaRPr lang="en-US" sz="1200">
              <a:effectLst/>
              <a:latin typeface="Times New Roman" panose="02020603050405020304" pitchFamily="18" charset="0"/>
              <a:cs typeface="Times New Roman" panose="02020603050405020304" pitchFamily="18" charset="0"/>
            </a:endParaRPr>
          </a:p>
          <a:p>
            <a:pPr marL="0" marR="0">
              <a:lnSpc>
                <a:spcPct val="107000"/>
              </a:lnSpc>
              <a:spcBef>
                <a:spcPts val="0"/>
              </a:spcBef>
              <a:spcAft>
                <a:spcPts val="80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Zotos, Y., Grau, S., &amp; Taylor, C. R. (Eds.). (2018). </a:t>
            </a:r>
            <a:r>
              <a:rPr lang="en-US" sz="1200" i="1">
                <a:effectLst/>
                <a:latin typeface="Times New Roman" panose="02020603050405020304" pitchFamily="18" charset="0"/>
                <a:ea typeface="Calibri" panose="020F0502020204030204" pitchFamily="34" charset="0"/>
                <a:cs typeface="Times New Roman" panose="02020603050405020304" pitchFamily="18" charset="0"/>
              </a:rPr>
              <a:t>Current Research on Gender Issues in Advertising</a:t>
            </a:r>
            <a:r>
              <a:rPr lang="en-US" sz="1200">
                <a:effectLst/>
                <a:latin typeface="Times New Roman" panose="02020603050405020304" pitchFamily="18" charset="0"/>
                <a:ea typeface="Calibri" panose="020F0502020204030204" pitchFamily="34" charset="0"/>
                <a:cs typeface="Times New Roman" panose="02020603050405020304" pitchFamily="18" charset="0"/>
              </a:rPr>
              <a:t>. Routledge.</a:t>
            </a:r>
            <a:endParaRPr lang="en-US" sz="1200">
              <a:latin typeface="Times New Roman" panose="02020603050405020304" pitchFamily="18" charset="0"/>
              <a:cs typeface="Times New Roman" panose="02020603050405020304" pitchFamily="18" charset="0"/>
            </a:endParaRPr>
          </a:p>
          <a:p>
            <a:endParaRPr lang="en-US" sz="1200">
              <a:latin typeface="Times New Roman" panose="02020603050405020304" pitchFamily="18"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2361482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VTI">
  <a:themeElements>
    <a:clrScheme name="Custom 35">
      <a:dk1>
        <a:sysClr val="windowText" lastClr="000000"/>
      </a:dk1>
      <a:lt1>
        <a:sysClr val="window" lastClr="FFFFFF"/>
      </a:lt1>
      <a:dk2>
        <a:srgbClr val="4E3B30"/>
      </a:dk2>
      <a:lt2>
        <a:srgbClr val="F4EDD8"/>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Custom 4">
      <a:majorFont>
        <a:latin typeface="Goudy Old Style"/>
        <a:ea typeface=""/>
        <a:cs typeface=""/>
      </a:majorFont>
      <a:minorFont>
        <a:latin typeface="Goudy Old Style"/>
        <a:ea typeface=""/>
        <a:cs typeface=""/>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VTI" id="{35C4A07C-0176-4A32-9BCB-B016516853F0}" vid="{9B70D35C-BCA8-4715-BB49-8BE54A7FC0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3979</Words>
  <Application>Microsoft Office PowerPoint</Application>
  <PresentationFormat>Widescreen</PresentationFormat>
  <Paragraphs>187</Paragraphs>
  <Slides>36</Slides>
  <Notes>17</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Calibri</vt:lpstr>
      <vt:lpstr>Goudy Old Style</vt:lpstr>
      <vt:lpstr>nyt-cheltenham</vt:lpstr>
      <vt:lpstr>Times New Roman</vt:lpstr>
      <vt:lpstr>Wingdings 2</vt:lpstr>
      <vt:lpstr>SlateVTI</vt:lpstr>
      <vt:lpstr>ADVERTISING</vt:lpstr>
      <vt:lpstr>For Women in Advertising, It’s Still a ‘Mad Men’ World </vt:lpstr>
      <vt:lpstr>Introduction</vt:lpstr>
      <vt:lpstr>Cindy Gallop</vt:lpstr>
      <vt:lpstr>Gender stereotyping in radio advertising </vt:lpstr>
      <vt:lpstr>Sandra Sims-Williams</vt:lpstr>
      <vt:lpstr>Gender issues in advertising </vt:lpstr>
      <vt:lpstr>Erin Matts</vt:lpstr>
      <vt:lpstr>Oppression and violence against women through adverts </vt:lpstr>
      <vt:lpstr>Is it because we are WOMEN ??</vt:lpstr>
      <vt:lpstr>Promoting gender equity through advertising </vt:lpstr>
      <vt:lpstr>   It is bad enough we are not respected as women; can you imagine being a Black Woman?</vt:lpstr>
      <vt:lpstr>Examples of controversial ads </vt:lpstr>
      <vt:lpstr>PowerPoint Presentation</vt:lpstr>
      <vt:lpstr>Too Faced</vt:lpstr>
      <vt:lpstr>PowerPoint Presentation</vt:lpstr>
      <vt:lpstr>PowerPoint Presentation</vt:lpstr>
      <vt:lpstr>PowerPoint Presentation</vt:lpstr>
      <vt:lpstr>PowerPoint Presentation</vt:lpstr>
      <vt:lpstr>Oppression of Women in Social Media</vt:lpstr>
      <vt:lpstr>Social Media and Gender Stereotyping</vt:lpstr>
      <vt:lpstr>Adolescent Girls in Social Media</vt:lpstr>
      <vt:lpstr>Social Media and Body Image</vt:lpstr>
      <vt:lpstr>Exploitation of Women in Social Media</vt:lpstr>
      <vt:lpstr>Advertising in Film </vt:lpstr>
      <vt:lpstr>Posters</vt:lpstr>
      <vt:lpstr>TV Interviews</vt:lpstr>
      <vt:lpstr> Billboards </vt:lpstr>
      <vt:lpstr>Magazine Interviews</vt:lpstr>
      <vt:lpstr>Perception of woman in film </vt:lpstr>
      <vt:lpstr>The role women played in the past  </vt:lpstr>
      <vt:lpstr>The role women play now</vt:lpstr>
      <vt:lpstr>The roles continued </vt:lpstr>
      <vt:lpstr>The toll of roles in society </vt:lpstr>
      <vt:lpstr>Work still ahead </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ADVERTISING</dc:title>
  <dc:creator>Brianna Bricken</dc:creator>
  <cp:lastModifiedBy>REJANE ALVES</cp:lastModifiedBy>
  <cp:revision>1</cp:revision>
  <dcterms:created xsi:type="dcterms:W3CDTF">2020-10-25T23:32:47Z</dcterms:created>
  <dcterms:modified xsi:type="dcterms:W3CDTF">2020-10-26T01:49:22Z</dcterms:modified>
</cp:coreProperties>
</file>